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60" r:id="rId2"/>
    <p:sldId id="263" r:id="rId3"/>
    <p:sldId id="261" r:id="rId4"/>
    <p:sldId id="264" r:id="rId5"/>
    <p:sldId id="287" r:id="rId6"/>
    <p:sldId id="288" r:id="rId7"/>
    <p:sldId id="289" r:id="rId8"/>
    <p:sldId id="290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85" r:id="rId20"/>
    <p:sldId id="276" r:id="rId21"/>
    <p:sldId id="277" r:id="rId22"/>
    <p:sldId id="278" r:id="rId23"/>
    <p:sldId id="286" r:id="rId24"/>
    <p:sldId id="284" r:id="rId25"/>
    <p:sldId id="279" r:id="rId26"/>
    <p:sldId id="280" r:id="rId27"/>
    <p:sldId id="282" r:id="rId28"/>
    <p:sldId id="281" r:id="rId29"/>
    <p:sldId id="283" r:id="rId30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318125587658072E-2"/>
          <c:y val="6.5172030126668945E-2"/>
          <c:w val="0.76866944885019961"/>
          <c:h val="0.717883715622503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Псориаз</c:v>
                </c:pt>
                <c:pt idx="1">
                  <c:v>Витилиго</c:v>
                </c:pt>
                <c:pt idx="2">
                  <c:v>Атопический дерматит</c:v>
                </c:pt>
                <c:pt idx="3">
                  <c:v>Экзема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159.6</c:v>
                </c:pt>
                <c:pt idx="1">
                  <c:v>60</c:v>
                </c:pt>
                <c:pt idx="2">
                  <c:v>43.5</c:v>
                </c:pt>
                <c:pt idx="3">
                  <c:v>24.1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Псориаз</c:v>
                </c:pt>
                <c:pt idx="1">
                  <c:v>Витилиго</c:v>
                </c:pt>
                <c:pt idx="2">
                  <c:v>Атопический дерматит</c:v>
                </c:pt>
                <c:pt idx="3">
                  <c:v>Экзема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168</c:v>
                </c:pt>
                <c:pt idx="1">
                  <c:v>69.8</c:v>
                </c:pt>
                <c:pt idx="2">
                  <c:v>59.1</c:v>
                </c:pt>
                <c:pt idx="3">
                  <c:v>24.8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Псориаз</c:v>
                </c:pt>
                <c:pt idx="1">
                  <c:v>Витилиго</c:v>
                </c:pt>
                <c:pt idx="2">
                  <c:v>Атопический дерматит</c:v>
                </c:pt>
                <c:pt idx="3">
                  <c:v>Экзема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934848"/>
        <c:axId val="41936384"/>
      </c:barChart>
      <c:catAx>
        <c:axId val="41934848"/>
        <c:scaling>
          <c:orientation val="minMax"/>
        </c:scaling>
        <c:delete val="0"/>
        <c:axPos val="b"/>
        <c:majorTickMark val="out"/>
        <c:minorTickMark val="none"/>
        <c:tickLblPos val="nextTo"/>
        <c:crossAx val="41936384"/>
        <c:crosses val="autoZero"/>
        <c:auto val="1"/>
        <c:lblAlgn val="ctr"/>
        <c:lblOffset val="100"/>
        <c:noMultiLvlLbl val="0"/>
      </c:catAx>
      <c:valAx>
        <c:axId val="419363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1934848"/>
        <c:crosses val="autoZero"/>
        <c:crossBetween val="between"/>
      </c:valAx>
    </c:plotArea>
    <c:legend>
      <c:legendPos val="r"/>
      <c:legendEntry>
        <c:idx val="2"/>
        <c:delete val="1"/>
      </c:legendEntry>
      <c:layout/>
      <c:overlay val="0"/>
      <c:txPr>
        <a:bodyPr/>
        <a:lstStyle/>
        <a:p>
          <a:pPr>
            <a:defRPr b="1">
              <a:latin typeface="Batang" panose="02030600000101010101" pitchFamily="18" charset="-127"/>
              <a:ea typeface="Batang" panose="02030600000101010101" pitchFamily="18" charset="-127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>
          <a:solidFill>
            <a:schemeClr val="tx1"/>
          </a:solidFill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455593691814166E-2"/>
          <c:y val="4.4861391929187727E-2"/>
          <c:w val="0.88308286784664247"/>
          <c:h val="0.734164419815186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b="1" dirty="0">
                        <a:latin typeface="Batang" panose="02030600000101010101" pitchFamily="18" charset="-127"/>
                        <a:ea typeface="Batang" panose="02030600000101010101" pitchFamily="18" charset="-127"/>
                      </a:rPr>
                      <a:t>69,2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latin typeface="Batang" panose="02030600000101010101" pitchFamily="18" charset="-127"/>
                    <a:ea typeface="Batang" panose="02030600000101010101" pitchFamily="18" charset="-127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3"/>
                <c:pt idx="0">
                  <c:v>ИППП </c:v>
                </c:pt>
                <c:pt idx="1">
                  <c:v>Дерматомикозы</c:v>
                </c:pt>
                <c:pt idx="2">
                  <c:v>Чесотка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69.2</c:v>
                </c:pt>
                <c:pt idx="1">
                  <c:v>75.3</c:v>
                </c:pt>
                <c:pt idx="2">
                  <c:v>18.2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b="1" dirty="0">
                        <a:latin typeface="Batang" panose="02030600000101010101" pitchFamily="18" charset="-127"/>
                        <a:ea typeface="Batang" panose="02030600000101010101" pitchFamily="18" charset="-127"/>
                      </a:rPr>
                      <a:t>85,5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latin typeface="Batang" panose="02030600000101010101" pitchFamily="18" charset="-127"/>
                    <a:ea typeface="Batang" panose="02030600000101010101" pitchFamily="18" charset="-127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3"/>
                <c:pt idx="0">
                  <c:v>ИППП </c:v>
                </c:pt>
                <c:pt idx="1">
                  <c:v>Дерматомикозы</c:v>
                </c:pt>
                <c:pt idx="2">
                  <c:v>Чесотка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85.5</c:v>
                </c:pt>
                <c:pt idx="1">
                  <c:v>59</c:v>
                </c:pt>
                <c:pt idx="2">
                  <c:v>7.5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ИППП </c:v>
                </c:pt>
                <c:pt idx="1">
                  <c:v>Дерматомикозы</c:v>
                </c:pt>
                <c:pt idx="2">
                  <c:v>Чесотка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84170240"/>
        <c:axId val="35599488"/>
      </c:barChart>
      <c:catAx>
        <c:axId val="8417024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5599488"/>
        <c:crosses val="autoZero"/>
        <c:auto val="1"/>
        <c:lblAlgn val="ctr"/>
        <c:lblOffset val="100"/>
        <c:noMultiLvlLbl val="0"/>
      </c:catAx>
      <c:valAx>
        <c:axId val="3559948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84170240"/>
        <c:crosses val="autoZero"/>
        <c:crossBetween val="between"/>
      </c:valAx>
    </c:plotArea>
    <c:legend>
      <c:legendPos val="b"/>
      <c:legendEntry>
        <c:idx val="2"/>
        <c:delete val="1"/>
      </c:legendEntry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9337756391562163E-2"/>
          <c:y val="3.1255704730006537E-2"/>
          <c:w val="0.91582426504316861"/>
          <c:h val="0.65281292869341712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2020г.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B050"/>
              </a:solidFill>
            </a:ln>
            <a:effectLst>
              <a:outerShdw blurRad="76200" dist="50800" sx="1000" sy="1000" rotWithShape="0">
                <a:srgbClr val="4E3B30"/>
              </a:outerShdw>
            </a:effectLst>
          </c:spPr>
          <c:invertIfNegative val="0"/>
          <c:dLbls>
            <c:dLbl>
              <c:idx val="4"/>
              <c:layout>
                <c:manualLayout>
                  <c:x val="1.3234032930858951E-3"/>
                  <c:y val="-1.4141315164580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3234032930858951E-3"/>
                  <c:y val="-1.21211272839259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7"/>
                <c:pt idx="0">
                  <c:v>Сифилис</c:v>
                </c:pt>
                <c:pt idx="1">
                  <c:v>Гонорея</c:v>
                </c:pt>
                <c:pt idx="2">
                  <c:v>Трихомониаз</c:v>
                </c:pt>
                <c:pt idx="3">
                  <c:v>Хламидиоз</c:v>
                </c:pt>
                <c:pt idx="4">
                  <c:v>Гарднереллез</c:v>
                </c:pt>
                <c:pt idx="5">
                  <c:v>Уреа-микоплазмоз</c:v>
                </c:pt>
                <c:pt idx="6">
                  <c:v>Дерматомикозы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10.7</c:v>
                </c:pt>
                <c:pt idx="1">
                  <c:v>7.2</c:v>
                </c:pt>
                <c:pt idx="2">
                  <c:v>5.4</c:v>
                </c:pt>
                <c:pt idx="3">
                  <c:v>7.2</c:v>
                </c:pt>
                <c:pt idx="4">
                  <c:v>17.5</c:v>
                </c:pt>
                <c:pt idx="5">
                  <c:v>17</c:v>
                </c:pt>
                <c:pt idx="6">
                  <c:v>75.3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2019г.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dLbl>
              <c:idx val="4"/>
              <c:layout>
                <c:manualLayout>
                  <c:x val="5.2936131723437026E-3"/>
                  <c:y val="-2.22220666871973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5.2936131723437026E-3"/>
                  <c:y val="-1.01009394032714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Лист1!$A$2:$A$9</c:f>
              <c:strCache>
                <c:ptCount val="7"/>
                <c:pt idx="0">
                  <c:v>Сифилис</c:v>
                </c:pt>
                <c:pt idx="1">
                  <c:v>Гонорея</c:v>
                </c:pt>
                <c:pt idx="2">
                  <c:v>Трихомониаз</c:v>
                </c:pt>
                <c:pt idx="3">
                  <c:v>Хламидиоз</c:v>
                </c:pt>
                <c:pt idx="4">
                  <c:v>Гарднереллез</c:v>
                </c:pt>
                <c:pt idx="5">
                  <c:v>Уреа-микоплазмоз</c:v>
                </c:pt>
                <c:pt idx="6">
                  <c:v>Дерматомикозы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17.8</c:v>
                </c:pt>
                <c:pt idx="1">
                  <c:v>5.6</c:v>
                </c:pt>
                <c:pt idx="2">
                  <c:v>5.6</c:v>
                </c:pt>
                <c:pt idx="3">
                  <c:v>11.6</c:v>
                </c:pt>
                <c:pt idx="4">
                  <c:v>19</c:v>
                </c:pt>
                <c:pt idx="5">
                  <c:v>17.8</c:v>
                </c:pt>
                <c:pt idx="6">
                  <c:v>59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89282432"/>
        <c:axId val="89283968"/>
        <c:axId val="84197376"/>
      </c:bar3DChart>
      <c:catAx>
        <c:axId val="892824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9283968"/>
        <c:crosses val="autoZero"/>
        <c:auto val="1"/>
        <c:lblAlgn val="ctr"/>
        <c:lblOffset val="100"/>
        <c:noMultiLvlLbl val="0"/>
      </c:catAx>
      <c:valAx>
        <c:axId val="89283968"/>
        <c:scaling>
          <c:orientation val="minMax"/>
        </c:scaling>
        <c:delete val="0"/>
        <c:axPos val="l"/>
        <c:majorGridlines/>
        <c:minorGridlines/>
        <c:numFmt formatCode="General" sourceLinked="1"/>
        <c:majorTickMark val="out"/>
        <c:minorTickMark val="none"/>
        <c:tickLblPos val="nextTo"/>
        <c:crossAx val="89282432"/>
        <c:crosses val="autoZero"/>
        <c:crossBetween val="between"/>
      </c:valAx>
      <c:serAx>
        <c:axId val="84197376"/>
        <c:scaling>
          <c:orientation val="minMax"/>
        </c:scaling>
        <c:delete val="1"/>
        <c:axPos val="b"/>
        <c:majorTickMark val="out"/>
        <c:minorTickMark val="none"/>
        <c:tickLblPos val="nextTo"/>
        <c:crossAx val="89283968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9"/>
    </mc:Choice>
    <mc:Fallback>
      <c:style val="39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301994301994297E-2"/>
          <c:y val="3.6001406993695542E-2"/>
          <c:w val="0.98069800569802046"/>
          <c:h val="0.426306495724017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2020г.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0802590648391173E-2"/>
                  <c:y val="1.750547045951862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0864197530864196E-3"/>
                  <c:y val="8.752735229759299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6296296296296294E-3"/>
                  <c:y val="2.042304886943836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7.7160493827159926E-3"/>
                  <c:y val="1.458789204959883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3.0864197530864196E-3"/>
                  <c:y val="1.167031363967906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7.716049382716049E-3"/>
                  <c:y val="8.471631042457546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1.5432098765432098E-3"/>
                  <c:y val="1.69432620849150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>
                    <a:latin typeface="Batang" panose="02030600000101010101" pitchFamily="18" charset="-127"/>
                    <a:ea typeface="Batang" panose="02030600000101010101" pitchFamily="18" charset="-127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Лист1!$A$2:$A$10</c:f>
              <c:strCache>
                <c:ptCount val="8"/>
                <c:pt idx="0">
                  <c:v>г.Атырау</c:v>
                </c:pt>
                <c:pt idx="1">
                  <c:v>Курмангазинский р/н</c:v>
                </c:pt>
                <c:pt idx="2">
                  <c:v>Индерский р/н</c:v>
                </c:pt>
                <c:pt idx="3">
                  <c:v>Жылыойский р/н</c:v>
                </c:pt>
                <c:pt idx="4">
                  <c:v>Макатский р/н</c:v>
                </c:pt>
                <c:pt idx="5">
                  <c:v>Махамбетский р/н</c:v>
                </c:pt>
                <c:pt idx="6">
                  <c:v>Исатайский р/н</c:v>
                </c:pt>
                <c:pt idx="7">
                  <c:v>Кызылкугинский р/н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11.5</c:v>
                </c:pt>
                <c:pt idx="1">
                  <c:v>19.100000000000001</c:v>
                </c:pt>
                <c:pt idx="2">
                  <c:v>0</c:v>
                </c:pt>
                <c:pt idx="3">
                  <c:v>5.9</c:v>
                </c:pt>
                <c:pt idx="4">
                  <c:v>3.2</c:v>
                </c:pt>
                <c:pt idx="5">
                  <c:v>23.7</c:v>
                </c:pt>
                <c:pt idx="6">
                  <c:v>3.7</c:v>
                </c:pt>
                <c:pt idx="7">
                  <c:v>6.5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2019г.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1"/>
              <c:layout>
                <c:manualLayout>
                  <c:x val="1.5432098765432098E-2"/>
                  <c:y val="1.1670313639679067E-2"/>
                </c:manualLayout>
              </c:layout>
              <c:tx>
                <c:rich>
                  <a:bodyPr/>
                  <a:lstStyle/>
                  <a:p>
                    <a:endParaRPr lang="ru-RU" dirty="0" smtClean="0"/>
                  </a:p>
                  <a:p>
                    <a:r>
                      <a:rPr lang="en-US" dirty="0" smtClean="0"/>
                      <a:t>12,2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6296296296296294E-3"/>
                  <c:y val="1.45878920495988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716049382716049E-3"/>
                  <c:y val="1.722431567120557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6296296296296294E-3"/>
                  <c:y val="1.750547045951859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9.2592592592592587E-3"/>
                  <c:y val="1.138911846786661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4.6296296296296294E-3"/>
                  <c:y val="1.411938507076257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0802469135802583E-2"/>
                  <c:y val="1.967352868781105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>
                    <a:latin typeface="Batang" panose="02030600000101010101" pitchFamily="18" charset="-127"/>
                    <a:ea typeface="Batang" panose="02030600000101010101" pitchFamily="18" charset="-127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Лист1!$A$2:$A$10</c:f>
              <c:strCache>
                <c:ptCount val="8"/>
                <c:pt idx="0">
                  <c:v>г.Атырау</c:v>
                </c:pt>
                <c:pt idx="1">
                  <c:v>Курмангазинский р/н</c:v>
                </c:pt>
                <c:pt idx="2">
                  <c:v>Индерский р/н</c:v>
                </c:pt>
                <c:pt idx="3">
                  <c:v>Жылыойский р/н</c:v>
                </c:pt>
                <c:pt idx="4">
                  <c:v>Макатский р/н</c:v>
                </c:pt>
                <c:pt idx="5">
                  <c:v>Махамбетский р/н</c:v>
                </c:pt>
                <c:pt idx="6">
                  <c:v>Исатайский р/н</c:v>
                </c:pt>
                <c:pt idx="7">
                  <c:v>Кызылкугинский р/н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27.8</c:v>
                </c:pt>
                <c:pt idx="1">
                  <c:v>12.2</c:v>
                </c:pt>
                <c:pt idx="2">
                  <c:v>12.4</c:v>
                </c:pt>
                <c:pt idx="3">
                  <c:v>14.5</c:v>
                </c:pt>
                <c:pt idx="4">
                  <c:v>23.1</c:v>
                </c:pt>
                <c:pt idx="5">
                  <c:v>11.6</c:v>
                </c:pt>
                <c:pt idx="6">
                  <c:v>7.4</c:v>
                </c:pt>
                <c:pt idx="7">
                  <c:v>6.5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90821760"/>
        <c:axId val="90823296"/>
      </c:barChart>
      <c:catAx>
        <c:axId val="9082176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0823296"/>
        <c:crosses val="autoZero"/>
        <c:auto val="1"/>
        <c:lblAlgn val="ctr"/>
        <c:lblOffset val="100"/>
        <c:noMultiLvlLbl val="0"/>
      </c:catAx>
      <c:valAx>
        <c:axId val="90823296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90821760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b="1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b="1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71224430036160835"/>
          <c:y val="0.93335036367520974"/>
          <c:w val="0.28709556038579248"/>
          <c:h val="6.664963632479029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2016г.</c:v>
                </c:pt>
                <c:pt idx="1">
                  <c:v>2017г.</c:v>
                </c:pt>
                <c:pt idx="2">
                  <c:v>2018г.</c:v>
                </c:pt>
                <c:pt idx="3">
                  <c:v>2019г.</c:v>
                </c:pt>
                <c:pt idx="4">
                  <c:v>2020г.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</c:v>
                </c:pt>
                <c:pt idx="1">
                  <c:v>4</c:v>
                </c:pt>
                <c:pt idx="2">
                  <c:v>2</c:v>
                </c:pt>
                <c:pt idx="3">
                  <c:v>0</c:v>
                </c:pt>
                <c:pt idx="4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2016г.</c:v>
                </c:pt>
                <c:pt idx="1">
                  <c:v>2017г.</c:v>
                </c:pt>
                <c:pt idx="2">
                  <c:v>2018г.</c:v>
                </c:pt>
                <c:pt idx="3">
                  <c:v>2019г.</c:v>
                </c:pt>
                <c:pt idx="4">
                  <c:v>2020г.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2016г.</c:v>
                </c:pt>
                <c:pt idx="1">
                  <c:v>2017г.</c:v>
                </c:pt>
                <c:pt idx="2">
                  <c:v>2018г.</c:v>
                </c:pt>
                <c:pt idx="3">
                  <c:v>2019г.</c:v>
                </c:pt>
                <c:pt idx="4">
                  <c:v>2020г.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0895872"/>
        <c:axId val="90897408"/>
      </c:barChart>
      <c:catAx>
        <c:axId val="908958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0897408"/>
        <c:crosses val="autoZero"/>
        <c:auto val="1"/>
        <c:lblAlgn val="ctr"/>
        <c:lblOffset val="100"/>
        <c:noMultiLvlLbl val="0"/>
      </c:catAx>
      <c:valAx>
        <c:axId val="908974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08958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3726809789801915E-2"/>
          <c:y val="0"/>
          <c:w val="0.9379573546896387"/>
          <c:h val="0.53342704167301147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2020г.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</c:spPr>
          <c:invertIfNegative val="0"/>
          <c:cat>
            <c:strRef>
              <c:f>Лист1!$A$2:$A$9</c:f>
              <c:strCache>
                <c:ptCount val="8"/>
                <c:pt idx="0">
                  <c:v>г.Атырау</c:v>
                </c:pt>
                <c:pt idx="1">
                  <c:v>Курмангазинский р/н</c:v>
                </c:pt>
                <c:pt idx="2">
                  <c:v>Индерский р/н</c:v>
                </c:pt>
                <c:pt idx="3">
                  <c:v>Жылыойский р/н</c:v>
                </c:pt>
                <c:pt idx="4">
                  <c:v>Макатский р/н</c:v>
                </c:pt>
                <c:pt idx="5">
                  <c:v>Махамбетский р/н</c:v>
                </c:pt>
                <c:pt idx="6">
                  <c:v>Исатайский р/н</c:v>
                </c:pt>
                <c:pt idx="7">
                  <c:v>Кызылкугинский р/н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7.1</c:v>
                </c:pt>
                <c:pt idx="1">
                  <c:v>6.9</c:v>
                </c:pt>
                <c:pt idx="2">
                  <c:v>3.1</c:v>
                </c:pt>
                <c:pt idx="3">
                  <c:v>1.1000000000000001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shape val="box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2019г.</c:v>
                </c:pt>
              </c:strCache>
            </c:strRef>
          </c:tx>
          <c:spPr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13500000" scaled="1"/>
              <a:tileRect/>
            </a:gradFill>
            <a:ln>
              <a:solidFill>
                <a:srgbClr val="FFFF00"/>
              </a:solidFill>
            </a:ln>
            <a:effectLst>
              <a:outerShdw dist="342900" dir="5400000" sx="83000" sy="83000" rotWithShape="0">
                <a:srgbClr val="000000">
                  <a:alpha val="44000"/>
                </a:srgbClr>
              </a:outerShdw>
            </a:effectLst>
          </c:spPr>
          <c:invertIfNegative val="0"/>
          <c:dPt>
            <c:idx val="2"/>
            <c:invertIfNegative val="0"/>
            <c:bubble3D val="0"/>
            <c:spPr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  <a:ln>
                <a:solidFill>
                  <a:srgbClr val="000099"/>
                </a:solidFill>
              </a:ln>
              <a:effectLst>
                <a:outerShdw dist="342900" dir="5400000" sx="83000" sy="83000" rotWithShape="0">
                  <a:srgbClr val="000000">
                    <a:alpha val="44000"/>
                  </a:srgbClr>
                </a:outerShdw>
              </a:effectLst>
            </c:spPr>
          </c:dPt>
          <c:cat>
            <c:strRef>
              <c:f>Лист1!$A$2:$A$9</c:f>
              <c:strCache>
                <c:ptCount val="8"/>
                <c:pt idx="0">
                  <c:v>г.Атырау</c:v>
                </c:pt>
                <c:pt idx="1">
                  <c:v>Курмангазинский р/н</c:v>
                </c:pt>
                <c:pt idx="2">
                  <c:v>Индерский р/н</c:v>
                </c:pt>
                <c:pt idx="3">
                  <c:v>Жылыойский р/н</c:v>
                </c:pt>
                <c:pt idx="4">
                  <c:v>Макатский р/н</c:v>
                </c:pt>
                <c:pt idx="5">
                  <c:v>Махамбетский р/н</c:v>
                </c:pt>
                <c:pt idx="6">
                  <c:v>Исатайский р/н</c:v>
                </c:pt>
                <c:pt idx="7">
                  <c:v>Кызылкугинский р/н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7.4</c:v>
                </c:pt>
                <c:pt idx="1">
                  <c:v>3.4</c:v>
                </c:pt>
                <c:pt idx="2">
                  <c:v>0</c:v>
                </c:pt>
                <c:pt idx="3">
                  <c:v>3.6</c:v>
                </c:pt>
                <c:pt idx="4">
                  <c:v>0</c:v>
                </c:pt>
                <c:pt idx="5">
                  <c:v>0</c:v>
                </c:pt>
                <c:pt idx="6">
                  <c:v>37.4</c:v>
                </c:pt>
                <c:pt idx="7">
                  <c:v>3.2</c:v>
                </c:pt>
              </c:numCache>
            </c:numRef>
          </c:val>
          <c:shape val="box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92104576"/>
        <c:axId val="92106112"/>
        <c:axId val="84198272"/>
      </c:bar3DChart>
      <c:catAx>
        <c:axId val="921045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2106112"/>
        <c:crosses val="autoZero"/>
        <c:auto val="1"/>
        <c:lblAlgn val="ctr"/>
        <c:lblOffset val="100"/>
        <c:noMultiLvlLbl val="0"/>
      </c:catAx>
      <c:valAx>
        <c:axId val="92106112"/>
        <c:scaling>
          <c:orientation val="minMax"/>
        </c:scaling>
        <c:delete val="1"/>
        <c:axPos val="l"/>
        <c:minorGridlines/>
        <c:numFmt formatCode="General" sourceLinked="1"/>
        <c:majorTickMark val="out"/>
        <c:minorTickMark val="none"/>
        <c:tickLblPos val="none"/>
        <c:crossAx val="92104576"/>
        <c:crosses val="autoZero"/>
        <c:crossBetween val="between"/>
      </c:valAx>
      <c:serAx>
        <c:axId val="84198272"/>
        <c:scaling>
          <c:orientation val="minMax"/>
        </c:scaling>
        <c:delete val="1"/>
        <c:axPos val="b"/>
        <c:majorTickMark val="out"/>
        <c:minorTickMark val="none"/>
        <c:tickLblPos val="none"/>
        <c:crossAx val="92106112"/>
        <c:crosses val="autoZero"/>
      </c:serAx>
    </c:plotArea>
    <c:legend>
      <c:legendPos val="r"/>
      <c:layout>
        <c:manualLayout>
          <c:xMode val="edge"/>
          <c:yMode val="edge"/>
          <c:x val="0.5952514749758846"/>
          <c:y val="0.85552507953005363"/>
          <c:w val="0.36325347152118803"/>
          <c:h val="0.1228105759615328"/>
        </c:manualLayout>
      </c:layout>
      <c:overlay val="0"/>
      <c:txPr>
        <a:bodyPr/>
        <a:lstStyle/>
        <a:p>
          <a:pPr>
            <a:defRPr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effectLst>
      <a:outerShdw blurRad="50800" dist="38100" dir="5400000" algn="t" rotWithShape="0">
        <a:schemeClr val="tx1">
          <a:alpha val="40000"/>
        </a:schemeClr>
      </a:outerShdw>
    </a:effectLst>
    <a:scene3d>
      <a:camera prst="orthographicFront"/>
      <a:lightRig rig="threePt" dir="t"/>
    </a:scene3d>
    <a:sp3d prstMaterial="dkEdge"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5"/>
    </mc:Choice>
    <mc:Fallback>
      <c:style val="1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045906698936204"/>
          <c:y val="4.4744364692177498E-2"/>
          <c:w val="0.86492977754524203"/>
          <c:h val="0.60313006250742474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2020г.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txPr>
              <a:bodyPr/>
              <a:lstStyle/>
              <a:p>
                <a:pPr>
                  <a:defRPr sz="20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г.Атырау</c:v>
                </c:pt>
                <c:pt idx="1">
                  <c:v>Курмангазинский р/н</c:v>
                </c:pt>
                <c:pt idx="2">
                  <c:v>Индерский р/н</c:v>
                </c:pt>
                <c:pt idx="3">
                  <c:v>Жылыойский р/н</c:v>
                </c:pt>
                <c:pt idx="4">
                  <c:v>Макатский р/н</c:v>
                </c:pt>
                <c:pt idx="5">
                  <c:v>Махамбетский р/н</c:v>
                </c:pt>
                <c:pt idx="6">
                  <c:v>Исатайский р/н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6.8</c:v>
                </c:pt>
                <c:pt idx="1">
                  <c:v>6.9</c:v>
                </c:pt>
                <c:pt idx="2">
                  <c:v>0</c:v>
                </c:pt>
                <c:pt idx="3">
                  <c:v>3.5</c:v>
                </c:pt>
                <c:pt idx="4">
                  <c:v>6.5</c:v>
                </c:pt>
                <c:pt idx="5">
                  <c:v>0</c:v>
                </c:pt>
                <c:pt idx="6">
                  <c:v>3.7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2019г.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20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г.Атырау</c:v>
                </c:pt>
                <c:pt idx="1">
                  <c:v>Курмангазинский р/н</c:v>
                </c:pt>
                <c:pt idx="2">
                  <c:v>Индерский р/н</c:v>
                </c:pt>
                <c:pt idx="3">
                  <c:v>Жылыойский р/н</c:v>
                </c:pt>
                <c:pt idx="4">
                  <c:v>Макатский р/н</c:v>
                </c:pt>
                <c:pt idx="5">
                  <c:v>Махамбетский р/н</c:v>
                </c:pt>
                <c:pt idx="6">
                  <c:v>Исатайский р/н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5.3</c:v>
                </c:pt>
                <c:pt idx="1">
                  <c:v>1.7</c:v>
                </c:pt>
                <c:pt idx="2">
                  <c:v>3.1</c:v>
                </c:pt>
                <c:pt idx="3">
                  <c:v>0</c:v>
                </c:pt>
                <c:pt idx="4">
                  <c:v>29.7</c:v>
                </c:pt>
                <c:pt idx="5">
                  <c:v>0</c:v>
                </c:pt>
                <c:pt idx="6">
                  <c:v>26.1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92113536"/>
        <c:axId val="92123520"/>
        <c:axId val="90865152"/>
      </c:bar3DChart>
      <c:catAx>
        <c:axId val="921135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2123520"/>
        <c:crosses val="autoZero"/>
        <c:auto val="1"/>
        <c:lblAlgn val="ctr"/>
        <c:lblOffset val="100"/>
        <c:noMultiLvlLbl val="0"/>
      </c:catAx>
      <c:valAx>
        <c:axId val="921235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2113536"/>
        <c:crosses val="autoZero"/>
        <c:crossBetween val="between"/>
      </c:valAx>
      <c:serAx>
        <c:axId val="90865152"/>
        <c:scaling>
          <c:orientation val="minMax"/>
        </c:scaling>
        <c:delete val="1"/>
        <c:axPos val="b"/>
        <c:majorTickMark val="out"/>
        <c:minorTickMark val="none"/>
        <c:tickLblPos val="none"/>
        <c:crossAx val="92123520"/>
        <c:crosses val="autoZero"/>
      </c:serAx>
    </c:plotArea>
    <c:legend>
      <c:legendPos val="r"/>
      <c:layout>
        <c:manualLayout>
          <c:xMode val="edge"/>
          <c:yMode val="edge"/>
          <c:x val="0.80445124914941191"/>
          <c:y val="0.74305989650637216"/>
          <c:w val="0.15065373772722854"/>
          <c:h val="0.13239442443873947"/>
        </c:manualLayout>
      </c:layout>
      <c:overlay val="0"/>
      <c:txPr>
        <a:bodyPr/>
        <a:lstStyle/>
        <a:p>
          <a:pPr>
            <a:defRPr>
              <a:solidFill>
                <a:schemeClr val="tx1"/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2802839255987443E-2"/>
          <c:y val="9.6228659778543141E-2"/>
          <c:w val="0.91582426504316861"/>
          <c:h val="0.74445918046143023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2020г.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1"/>
              <c:layout>
                <c:manualLayout>
                  <c:x val="1.2345679012345678E-2"/>
                  <c:y val="3.108914435373262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802469135802469E-2"/>
                  <c:y val="3.39158219980161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latin typeface="Batang" panose="02030600000101010101" pitchFamily="18" charset="-127"/>
                    <a:ea typeface="Batang" panose="02030600000101010101" pitchFamily="18" charset="-127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г.Атырау</c:v>
                </c:pt>
                <c:pt idx="1">
                  <c:v>Индерский р/н</c:v>
                </c:pt>
                <c:pt idx="2">
                  <c:v>Махамбетский р/н</c:v>
                </c:pt>
                <c:pt idx="3">
                  <c:v>Жылыойский р/н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92.2</c:v>
                </c:pt>
                <c:pt idx="1">
                  <c:v>58.9</c:v>
                </c:pt>
                <c:pt idx="2">
                  <c:v>67.7</c:v>
                </c:pt>
                <c:pt idx="3">
                  <c:v>75.900000000000006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2019г.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1.080246913580246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80246913580246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604938271604937E-2"/>
                  <c:y val="-2.37410753986110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8580246913580245E-2"/>
                  <c:y val="-6.7831643996031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>
                    <a:latin typeface="Batang" panose="02030600000101010101" pitchFamily="18" charset="-127"/>
                    <a:ea typeface="Batang" panose="02030600000101010101" pitchFamily="18" charset="-127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г.Атырау</c:v>
                </c:pt>
                <c:pt idx="1">
                  <c:v>Индерский р/н</c:v>
                </c:pt>
                <c:pt idx="2">
                  <c:v>Махамбетский р/н</c:v>
                </c:pt>
                <c:pt idx="3">
                  <c:v>Жылыойский р/н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83.9</c:v>
                </c:pt>
                <c:pt idx="1">
                  <c:v>93.7</c:v>
                </c:pt>
                <c:pt idx="2">
                  <c:v>34.299999999999997</c:v>
                </c:pt>
                <c:pt idx="3">
                  <c:v>11.3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06569728"/>
        <c:axId val="106572416"/>
        <c:axId val="128476928"/>
      </c:bar3DChart>
      <c:catAx>
        <c:axId val="1065697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6572416"/>
        <c:crosses val="autoZero"/>
        <c:auto val="1"/>
        <c:lblAlgn val="ctr"/>
        <c:lblOffset val="100"/>
        <c:noMultiLvlLbl val="0"/>
      </c:catAx>
      <c:valAx>
        <c:axId val="106572416"/>
        <c:scaling>
          <c:orientation val="minMax"/>
        </c:scaling>
        <c:delete val="0"/>
        <c:axPos val="l"/>
        <c:majorGridlines/>
        <c:minorGridlines/>
        <c:numFmt formatCode="General" sourceLinked="1"/>
        <c:majorTickMark val="out"/>
        <c:minorTickMark val="none"/>
        <c:tickLblPos val="nextTo"/>
        <c:crossAx val="106569728"/>
        <c:crosses val="autoZero"/>
        <c:crossBetween val="between"/>
      </c:valAx>
      <c:serAx>
        <c:axId val="1284769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6572416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0F19C8-65C1-4D61-885C-209A4FAB4D54}" type="doc">
      <dgm:prSet loTypeId="urn:microsoft.com/office/officeart/2005/8/layout/hierarchy2" loCatId="hierarchy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9ABDD711-AD33-4EE1-96A3-ABB04922C92F}">
      <dgm:prSet phldrT="[Текст]" custT="1"/>
      <dgm:spPr/>
      <dgm:t>
        <a:bodyPr/>
        <a:lstStyle/>
        <a:p>
          <a:r>
            <a:rPr lang="ru-RU" sz="2800" b="1" dirty="0" smtClean="0">
              <a:solidFill>
                <a:schemeClr val="bg1"/>
              </a:solidFill>
              <a:latin typeface="Batang" panose="02030600000101010101" pitchFamily="18" charset="-127"/>
              <a:ea typeface="Batang" panose="02030600000101010101" pitchFamily="18" charset="-127"/>
              <a:cs typeface="Times New Roman" pitchFamily="18" charset="0"/>
            </a:rPr>
            <a:t>Общее количество врачей - 22</a:t>
          </a:r>
          <a:endParaRPr lang="ru-RU" sz="2800" b="1" dirty="0">
            <a:solidFill>
              <a:schemeClr val="bg1"/>
            </a:solidFill>
            <a:latin typeface="Batang" panose="02030600000101010101" pitchFamily="18" charset="-127"/>
            <a:ea typeface="Batang" panose="02030600000101010101" pitchFamily="18" charset="-127"/>
            <a:cs typeface="Times New Roman" pitchFamily="18" charset="0"/>
          </a:endParaRPr>
        </a:p>
      </dgm:t>
    </dgm:pt>
    <dgm:pt modelId="{51711C58-3908-4032-9F79-2225FDF31BC5}" type="parTrans" cxnId="{DF336DDE-BF0C-4731-808F-0EF578DCB595}">
      <dgm:prSet/>
      <dgm:spPr/>
      <dgm:t>
        <a:bodyPr/>
        <a:lstStyle/>
        <a:p>
          <a:endParaRPr lang="ru-RU"/>
        </a:p>
      </dgm:t>
    </dgm:pt>
    <dgm:pt modelId="{58DBE015-A92D-439D-9291-3699BD3156B5}" type="sibTrans" cxnId="{DF336DDE-BF0C-4731-808F-0EF578DCB595}">
      <dgm:prSet/>
      <dgm:spPr/>
      <dgm:t>
        <a:bodyPr/>
        <a:lstStyle/>
        <a:p>
          <a:endParaRPr lang="ru-RU"/>
        </a:p>
      </dgm:t>
    </dgm:pt>
    <dgm:pt modelId="{7AE06DF8-B3BC-470D-BBD3-F4BB9939A48F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b="1" dirty="0" smtClean="0">
              <a:solidFill>
                <a:srgbClr val="002060"/>
              </a:solidFill>
              <a:latin typeface="Batang" panose="02030600000101010101" pitchFamily="18" charset="-127"/>
              <a:ea typeface="Batang" panose="02030600000101010101" pitchFamily="18" charset="-127"/>
              <a:cs typeface="Times New Roman" pitchFamily="18" charset="0"/>
            </a:rPr>
            <a:t>Государственный сектор – 18 врачей</a:t>
          </a:r>
          <a:endParaRPr lang="ru-RU" sz="1600" b="1" dirty="0">
            <a:solidFill>
              <a:srgbClr val="002060"/>
            </a:solidFill>
            <a:latin typeface="Batang" panose="02030600000101010101" pitchFamily="18" charset="-127"/>
            <a:ea typeface="Batang" panose="02030600000101010101" pitchFamily="18" charset="-127"/>
            <a:cs typeface="Times New Roman" pitchFamily="18" charset="0"/>
          </a:endParaRPr>
        </a:p>
      </dgm:t>
    </dgm:pt>
    <dgm:pt modelId="{4580310A-3694-4103-BBB6-D6D90A4AEA93}" type="parTrans" cxnId="{C40CEFAE-5492-4DA8-9018-5054229F1695}">
      <dgm:prSet/>
      <dgm:spPr/>
      <dgm:t>
        <a:bodyPr/>
        <a:lstStyle/>
        <a:p>
          <a:endParaRPr lang="ru-RU"/>
        </a:p>
      </dgm:t>
    </dgm:pt>
    <dgm:pt modelId="{441455CB-0F9F-49DA-8425-9B97CED9D812}" type="sibTrans" cxnId="{C40CEFAE-5492-4DA8-9018-5054229F1695}">
      <dgm:prSet/>
      <dgm:spPr/>
      <dgm:t>
        <a:bodyPr/>
        <a:lstStyle/>
        <a:p>
          <a:endParaRPr lang="ru-RU"/>
        </a:p>
      </dgm:t>
    </dgm:pt>
    <dgm:pt modelId="{3842F1C1-6632-4501-BE08-44C18A5E4E70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dirty="0" smtClean="0">
              <a:latin typeface="Batang" panose="02030600000101010101" pitchFamily="18" charset="-127"/>
              <a:ea typeface="Batang" panose="02030600000101010101" pitchFamily="18" charset="-127"/>
              <a:cs typeface="Times New Roman" pitchFamily="18" charset="0"/>
            </a:rPr>
            <a:t>ПМСП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dirty="0" smtClean="0">
              <a:latin typeface="Batang" panose="02030600000101010101" pitchFamily="18" charset="-127"/>
              <a:ea typeface="Batang" panose="02030600000101010101" pitchFamily="18" charset="-127"/>
              <a:cs typeface="Times New Roman" pitchFamily="18" charset="0"/>
            </a:rPr>
            <a:t>Дерматологические кабинеты при поликлиниках и ЦРБ- 7 врачей</a:t>
          </a:r>
          <a:endParaRPr lang="ru-RU" sz="1600" b="1" dirty="0">
            <a:latin typeface="Batang" panose="02030600000101010101" pitchFamily="18" charset="-127"/>
            <a:ea typeface="Batang" panose="02030600000101010101" pitchFamily="18" charset="-127"/>
            <a:cs typeface="Times New Roman" pitchFamily="18" charset="0"/>
          </a:endParaRPr>
        </a:p>
      </dgm:t>
    </dgm:pt>
    <dgm:pt modelId="{EDFCBB37-DCB3-4657-8E87-36D04BA60BFB}" type="parTrans" cxnId="{FDFF5D75-6347-41CE-A96A-164F32CED5F3}">
      <dgm:prSet/>
      <dgm:spPr/>
      <dgm:t>
        <a:bodyPr/>
        <a:lstStyle/>
        <a:p>
          <a:endParaRPr lang="ru-RU"/>
        </a:p>
      </dgm:t>
    </dgm:pt>
    <dgm:pt modelId="{46A0853A-8847-415B-9FB3-79484135E64A}" type="sibTrans" cxnId="{FDFF5D75-6347-41CE-A96A-164F32CED5F3}">
      <dgm:prSet/>
      <dgm:spPr/>
      <dgm:t>
        <a:bodyPr/>
        <a:lstStyle/>
        <a:p>
          <a:endParaRPr lang="ru-RU"/>
        </a:p>
      </dgm:t>
    </dgm:pt>
    <dgm:pt modelId="{D9FE8734-741C-4B96-A9E7-030A705DFC64}">
      <dgm:prSet phldrT="[Текст]" custT="1"/>
      <dgm:spPr/>
      <dgm:t>
        <a:bodyPr/>
        <a:lstStyle/>
        <a:p>
          <a:r>
            <a:rPr lang="ru-RU" sz="1600" b="1" dirty="0" smtClean="0">
              <a:latin typeface="Batang" panose="02030600000101010101" pitchFamily="18" charset="-127"/>
              <a:ea typeface="Batang" panose="02030600000101010101" pitchFamily="18" charset="-127"/>
              <a:cs typeface="Times New Roman" pitchFamily="18" charset="0"/>
            </a:rPr>
            <a:t>ОКВД-11 врачей</a:t>
          </a:r>
          <a:endParaRPr lang="ru-RU" sz="1600" b="1" dirty="0">
            <a:latin typeface="Batang" panose="02030600000101010101" pitchFamily="18" charset="-127"/>
            <a:ea typeface="Batang" panose="02030600000101010101" pitchFamily="18" charset="-127"/>
            <a:cs typeface="Times New Roman" pitchFamily="18" charset="0"/>
          </a:endParaRPr>
        </a:p>
      </dgm:t>
    </dgm:pt>
    <dgm:pt modelId="{22BE4636-9A13-46D4-91F0-0B6E0D75CCE3}" type="parTrans" cxnId="{A696DABC-2174-480E-966B-6D3B31C2A95B}">
      <dgm:prSet/>
      <dgm:spPr/>
      <dgm:t>
        <a:bodyPr/>
        <a:lstStyle/>
        <a:p>
          <a:endParaRPr lang="ru-RU"/>
        </a:p>
      </dgm:t>
    </dgm:pt>
    <dgm:pt modelId="{FD1BB7DB-009D-49C5-92E3-9820E1592FD0}" type="sibTrans" cxnId="{A696DABC-2174-480E-966B-6D3B31C2A95B}">
      <dgm:prSet/>
      <dgm:spPr/>
      <dgm:t>
        <a:bodyPr/>
        <a:lstStyle/>
        <a:p>
          <a:endParaRPr lang="ru-RU"/>
        </a:p>
      </dgm:t>
    </dgm:pt>
    <dgm:pt modelId="{5F81DB78-1D44-4978-8B03-67CDD043F8AE}">
      <dgm:prSet phldrT="[Текст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ru-RU" sz="1600" b="1" dirty="0" smtClean="0">
              <a:solidFill>
                <a:srgbClr val="002060"/>
              </a:solidFill>
              <a:latin typeface="Batang" panose="02030600000101010101" pitchFamily="18" charset="-127"/>
              <a:ea typeface="Batang" panose="02030600000101010101" pitchFamily="18" charset="-127"/>
              <a:cs typeface="Times New Roman" pitchFamily="18" charset="0"/>
            </a:rPr>
            <a:t>Частные учреждения – 4 врача</a:t>
          </a:r>
          <a:endParaRPr lang="ru-RU" sz="1600" b="1" dirty="0">
            <a:solidFill>
              <a:srgbClr val="002060"/>
            </a:solidFill>
            <a:latin typeface="Batang" panose="02030600000101010101" pitchFamily="18" charset="-127"/>
            <a:ea typeface="Batang" panose="02030600000101010101" pitchFamily="18" charset="-127"/>
            <a:cs typeface="Times New Roman" pitchFamily="18" charset="0"/>
          </a:endParaRPr>
        </a:p>
      </dgm:t>
    </dgm:pt>
    <dgm:pt modelId="{BF98C0E2-36FF-4B3E-A7F1-B589CB3A9AF9}" type="parTrans" cxnId="{942EF2BE-62D1-4D73-B4D9-E6C91C47999E}">
      <dgm:prSet/>
      <dgm:spPr/>
      <dgm:t>
        <a:bodyPr/>
        <a:lstStyle/>
        <a:p>
          <a:endParaRPr lang="ru-RU"/>
        </a:p>
      </dgm:t>
    </dgm:pt>
    <dgm:pt modelId="{9A27D9E5-06A6-4FA8-A928-50C31BB333C5}" type="sibTrans" cxnId="{942EF2BE-62D1-4D73-B4D9-E6C91C47999E}">
      <dgm:prSet/>
      <dgm:spPr/>
      <dgm:t>
        <a:bodyPr/>
        <a:lstStyle/>
        <a:p>
          <a:endParaRPr lang="ru-RU"/>
        </a:p>
      </dgm:t>
    </dgm:pt>
    <dgm:pt modelId="{FB3F348C-9E87-45C6-A336-155169BBA70D}" type="pres">
      <dgm:prSet presAssocID="{1D0F19C8-65C1-4D61-885C-209A4FAB4D5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47C763-657B-4A0E-9818-A0B4E8F2A6E7}" type="pres">
      <dgm:prSet presAssocID="{9ABDD711-AD33-4EE1-96A3-ABB04922C92F}" presName="root1" presStyleCnt="0"/>
      <dgm:spPr/>
    </dgm:pt>
    <dgm:pt modelId="{1B5CB7B2-696C-46A5-9942-3B3CC21B0196}" type="pres">
      <dgm:prSet presAssocID="{9ABDD711-AD33-4EE1-96A3-ABB04922C92F}" presName="LevelOneTextNode" presStyleLbl="node0" presStyleIdx="0" presStyleCnt="1" custScaleX="122277" custScaleY="29207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F0E2F6-BAB9-4283-B8D7-B7CC2DEBB301}" type="pres">
      <dgm:prSet presAssocID="{9ABDD711-AD33-4EE1-96A3-ABB04922C92F}" presName="level2hierChild" presStyleCnt="0"/>
      <dgm:spPr/>
    </dgm:pt>
    <dgm:pt modelId="{4910F5CB-A410-418F-90B1-1EFD50457CCC}" type="pres">
      <dgm:prSet presAssocID="{4580310A-3694-4103-BBB6-D6D90A4AEA93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F6D0D62E-A504-4AF5-8380-CD16A242A5C9}" type="pres">
      <dgm:prSet presAssocID="{4580310A-3694-4103-BBB6-D6D90A4AEA93}" presName="connTx" presStyleLbl="parChTrans1D2" presStyleIdx="0" presStyleCnt="2"/>
      <dgm:spPr/>
      <dgm:t>
        <a:bodyPr/>
        <a:lstStyle/>
        <a:p>
          <a:endParaRPr lang="ru-RU"/>
        </a:p>
      </dgm:t>
    </dgm:pt>
    <dgm:pt modelId="{637337BF-8565-4FF1-B5E9-0D0427F85C6A}" type="pres">
      <dgm:prSet presAssocID="{7AE06DF8-B3BC-470D-BBD3-F4BB9939A48F}" presName="root2" presStyleCnt="0"/>
      <dgm:spPr/>
    </dgm:pt>
    <dgm:pt modelId="{0AAE25C1-B0A5-4C86-BB72-D84EEC2636F5}" type="pres">
      <dgm:prSet presAssocID="{7AE06DF8-B3BC-470D-BBD3-F4BB9939A48F}" presName="LevelTwoTextNode" presStyleLbl="node2" presStyleIdx="0" presStyleCnt="2" custScaleX="108740" custScaleY="17948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E3CF925-8C70-4E08-8E5B-05E741D10143}" type="pres">
      <dgm:prSet presAssocID="{7AE06DF8-B3BC-470D-BBD3-F4BB9939A48F}" presName="level3hierChild" presStyleCnt="0"/>
      <dgm:spPr/>
    </dgm:pt>
    <dgm:pt modelId="{1F7FE72D-DD50-4FB8-8D25-4BBA13881AC2}" type="pres">
      <dgm:prSet presAssocID="{EDFCBB37-DCB3-4657-8E87-36D04BA60BFB}" presName="conn2-1" presStyleLbl="parChTrans1D3" presStyleIdx="0" presStyleCnt="2"/>
      <dgm:spPr/>
      <dgm:t>
        <a:bodyPr/>
        <a:lstStyle/>
        <a:p>
          <a:endParaRPr lang="ru-RU"/>
        </a:p>
      </dgm:t>
    </dgm:pt>
    <dgm:pt modelId="{C2984060-98BF-4B81-A09C-78994A204851}" type="pres">
      <dgm:prSet presAssocID="{EDFCBB37-DCB3-4657-8E87-36D04BA60BFB}" presName="connTx" presStyleLbl="parChTrans1D3" presStyleIdx="0" presStyleCnt="2"/>
      <dgm:spPr/>
      <dgm:t>
        <a:bodyPr/>
        <a:lstStyle/>
        <a:p>
          <a:endParaRPr lang="ru-RU"/>
        </a:p>
      </dgm:t>
    </dgm:pt>
    <dgm:pt modelId="{14CCDA51-257A-4ADC-82F4-D14058FB8FD2}" type="pres">
      <dgm:prSet presAssocID="{3842F1C1-6632-4501-BE08-44C18A5E4E70}" presName="root2" presStyleCnt="0"/>
      <dgm:spPr/>
    </dgm:pt>
    <dgm:pt modelId="{07F4EC16-30E3-436C-8E6C-5CB746BA4045}" type="pres">
      <dgm:prSet presAssocID="{3842F1C1-6632-4501-BE08-44C18A5E4E70}" presName="LevelTwoTextNode" presStyleLbl="node3" presStyleIdx="0" presStyleCnt="2" custScaleX="131630" custScaleY="16889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6C7C434-EBC4-4667-BBB5-0AB348929550}" type="pres">
      <dgm:prSet presAssocID="{3842F1C1-6632-4501-BE08-44C18A5E4E70}" presName="level3hierChild" presStyleCnt="0"/>
      <dgm:spPr/>
    </dgm:pt>
    <dgm:pt modelId="{0B5D770F-6223-4A66-9D45-D533C9477686}" type="pres">
      <dgm:prSet presAssocID="{22BE4636-9A13-46D4-91F0-0B6E0D75CCE3}" presName="conn2-1" presStyleLbl="parChTrans1D3" presStyleIdx="1" presStyleCnt="2"/>
      <dgm:spPr/>
      <dgm:t>
        <a:bodyPr/>
        <a:lstStyle/>
        <a:p>
          <a:endParaRPr lang="ru-RU"/>
        </a:p>
      </dgm:t>
    </dgm:pt>
    <dgm:pt modelId="{D68AB548-877F-42D5-850C-2397ED5E642B}" type="pres">
      <dgm:prSet presAssocID="{22BE4636-9A13-46D4-91F0-0B6E0D75CCE3}" presName="connTx" presStyleLbl="parChTrans1D3" presStyleIdx="1" presStyleCnt="2"/>
      <dgm:spPr/>
      <dgm:t>
        <a:bodyPr/>
        <a:lstStyle/>
        <a:p>
          <a:endParaRPr lang="ru-RU"/>
        </a:p>
      </dgm:t>
    </dgm:pt>
    <dgm:pt modelId="{2541F270-244F-4F18-AAFA-6FD6D2491046}" type="pres">
      <dgm:prSet presAssocID="{D9FE8734-741C-4B96-A9E7-030A705DFC64}" presName="root2" presStyleCnt="0"/>
      <dgm:spPr/>
    </dgm:pt>
    <dgm:pt modelId="{3F363D45-58B6-40DE-BDB6-59864E08FFA6}" type="pres">
      <dgm:prSet presAssocID="{D9FE8734-741C-4B96-A9E7-030A705DFC64}" presName="LevelTwoTextNode" presStyleLbl="node3" presStyleIdx="1" presStyleCnt="2" custScaleX="123811" custScaleY="14651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41D843D-CB7F-4C8D-954E-0CEE5C6AB662}" type="pres">
      <dgm:prSet presAssocID="{D9FE8734-741C-4B96-A9E7-030A705DFC64}" presName="level3hierChild" presStyleCnt="0"/>
      <dgm:spPr/>
    </dgm:pt>
    <dgm:pt modelId="{DE9A932D-0FCD-4CA1-9D45-D6957455EF81}" type="pres">
      <dgm:prSet presAssocID="{BF98C0E2-36FF-4B3E-A7F1-B589CB3A9AF9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A31CE12D-C346-4BF6-A5FA-8703504F5C3B}" type="pres">
      <dgm:prSet presAssocID="{BF98C0E2-36FF-4B3E-A7F1-B589CB3A9AF9}" presName="connTx" presStyleLbl="parChTrans1D2" presStyleIdx="1" presStyleCnt="2"/>
      <dgm:spPr/>
      <dgm:t>
        <a:bodyPr/>
        <a:lstStyle/>
        <a:p>
          <a:endParaRPr lang="ru-RU"/>
        </a:p>
      </dgm:t>
    </dgm:pt>
    <dgm:pt modelId="{2ECC2CC0-3C57-41E0-86CC-E4A158EF59B5}" type="pres">
      <dgm:prSet presAssocID="{5F81DB78-1D44-4978-8B03-67CDD043F8AE}" presName="root2" presStyleCnt="0"/>
      <dgm:spPr/>
    </dgm:pt>
    <dgm:pt modelId="{A2D5BB53-4256-4B4A-ABE3-C2C9E30343F8}" type="pres">
      <dgm:prSet presAssocID="{5F81DB78-1D44-4978-8B03-67CDD043F8AE}" presName="LevelTwoTextNode" presStyleLbl="node2" presStyleIdx="1" presStyleCnt="2" custScaleY="15249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6D61CE4-DBB1-423A-BD47-B5B7DE9A2CC2}" type="pres">
      <dgm:prSet presAssocID="{5F81DB78-1D44-4978-8B03-67CDD043F8AE}" presName="level3hierChild" presStyleCnt="0"/>
      <dgm:spPr/>
    </dgm:pt>
  </dgm:ptLst>
  <dgm:cxnLst>
    <dgm:cxn modelId="{48B152C8-DB1E-450C-A7D0-ED824707A321}" type="presOf" srcId="{D9FE8734-741C-4B96-A9E7-030A705DFC64}" destId="{3F363D45-58B6-40DE-BDB6-59864E08FFA6}" srcOrd="0" destOrd="0" presId="urn:microsoft.com/office/officeart/2005/8/layout/hierarchy2"/>
    <dgm:cxn modelId="{BF663DF8-A456-43C7-8774-A106EA2DF74A}" type="presOf" srcId="{22BE4636-9A13-46D4-91F0-0B6E0D75CCE3}" destId="{D68AB548-877F-42D5-850C-2397ED5E642B}" srcOrd="1" destOrd="0" presId="urn:microsoft.com/office/officeart/2005/8/layout/hierarchy2"/>
    <dgm:cxn modelId="{F5C7B027-DAA7-4638-90A0-34BC7A58AC5C}" type="presOf" srcId="{3842F1C1-6632-4501-BE08-44C18A5E4E70}" destId="{07F4EC16-30E3-436C-8E6C-5CB746BA4045}" srcOrd="0" destOrd="0" presId="urn:microsoft.com/office/officeart/2005/8/layout/hierarchy2"/>
    <dgm:cxn modelId="{942EF2BE-62D1-4D73-B4D9-E6C91C47999E}" srcId="{9ABDD711-AD33-4EE1-96A3-ABB04922C92F}" destId="{5F81DB78-1D44-4978-8B03-67CDD043F8AE}" srcOrd="1" destOrd="0" parTransId="{BF98C0E2-36FF-4B3E-A7F1-B589CB3A9AF9}" sibTransId="{9A27D9E5-06A6-4FA8-A928-50C31BB333C5}"/>
    <dgm:cxn modelId="{C40CEFAE-5492-4DA8-9018-5054229F1695}" srcId="{9ABDD711-AD33-4EE1-96A3-ABB04922C92F}" destId="{7AE06DF8-B3BC-470D-BBD3-F4BB9939A48F}" srcOrd="0" destOrd="0" parTransId="{4580310A-3694-4103-BBB6-D6D90A4AEA93}" sibTransId="{441455CB-0F9F-49DA-8425-9B97CED9D812}"/>
    <dgm:cxn modelId="{CAD0A62F-A8C8-4089-8F51-5DECE04CE176}" type="presOf" srcId="{EDFCBB37-DCB3-4657-8E87-36D04BA60BFB}" destId="{1F7FE72D-DD50-4FB8-8D25-4BBA13881AC2}" srcOrd="0" destOrd="0" presId="urn:microsoft.com/office/officeart/2005/8/layout/hierarchy2"/>
    <dgm:cxn modelId="{3235B379-381A-4F62-B1A5-92915C521A71}" type="presOf" srcId="{5F81DB78-1D44-4978-8B03-67CDD043F8AE}" destId="{A2D5BB53-4256-4B4A-ABE3-C2C9E30343F8}" srcOrd="0" destOrd="0" presId="urn:microsoft.com/office/officeart/2005/8/layout/hierarchy2"/>
    <dgm:cxn modelId="{6FD20247-6E01-4267-8326-BC1818AAFC5F}" type="presOf" srcId="{EDFCBB37-DCB3-4657-8E87-36D04BA60BFB}" destId="{C2984060-98BF-4B81-A09C-78994A204851}" srcOrd="1" destOrd="0" presId="urn:microsoft.com/office/officeart/2005/8/layout/hierarchy2"/>
    <dgm:cxn modelId="{FDFF5D75-6347-41CE-A96A-164F32CED5F3}" srcId="{7AE06DF8-B3BC-470D-BBD3-F4BB9939A48F}" destId="{3842F1C1-6632-4501-BE08-44C18A5E4E70}" srcOrd="0" destOrd="0" parTransId="{EDFCBB37-DCB3-4657-8E87-36D04BA60BFB}" sibTransId="{46A0853A-8847-415B-9FB3-79484135E64A}"/>
    <dgm:cxn modelId="{2CB40F65-FAFF-49DB-A192-A693C90A0A3C}" type="presOf" srcId="{22BE4636-9A13-46D4-91F0-0B6E0D75CCE3}" destId="{0B5D770F-6223-4A66-9D45-D533C9477686}" srcOrd="0" destOrd="0" presId="urn:microsoft.com/office/officeart/2005/8/layout/hierarchy2"/>
    <dgm:cxn modelId="{DF336DDE-BF0C-4731-808F-0EF578DCB595}" srcId="{1D0F19C8-65C1-4D61-885C-209A4FAB4D54}" destId="{9ABDD711-AD33-4EE1-96A3-ABB04922C92F}" srcOrd="0" destOrd="0" parTransId="{51711C58-3908-4032-9F79-2225FDF31BC5}" sibTransId="{58DBE015-A92D-439D-9291-3699BD3156B5}"/>
    <dgm:cxn modelId="{3F245DC6-9D3D-4164-97A8-E94C91199A8C}" type="presOf" srcId="{BF98C0E2-36FF-4B3E-A7F1-B589CB3A9AF9}" destId="{A31CE12D-C346-4BF6-A5FA-8703504F5C3B}" srcOrd="1" destOrd="0" presId="urn:microsoft.com/office/officeart/2005/8/layout/hierarchy2"/>
    <dgm:cxn modelId="{AECF22DE-01C7-4F9E-A480-A53F3756F07F}" type="presOf" srcId="{4580310A-3694-4103-BBB6-D6D90A4AEA93}" destId="{F6D0D62E-A504-4AF5-8380-CD16A242A5C9}" srcOrd="1" destOrd="0" presId="urn:microsoft.com/office/officeart/2005/8/layout/hierarchy2"/>
    <dgm:cxn modelId="{A696DABC-2174-480E-966B-6D3B31C2A95B}" srcId="{7AE06DF8-B3BC-470D-BBD3-F4BB9939A48F}" destId="{D9FE8734-741C-4B96-A9E7-030A705DFC64}" srcOrd="1" destOrd="0" parTransId="{22BE4636-9A13-46D4-91F0-0B6E0D75CCE3}" sibTransId="{FD1BB7DB-009D-49C5-92E3-9820E1592FD0}"/>
    <dgm:cxn modelId="{C6AD1E92-F6A9-4DCA-80CF-DBCA771050A3}" type="presOf" srcId="{4580310A-3694-4103-BBB6-D6D90A4AEA93}" destId="{4910F5CB-A410-418F-90B1-1EFD50457CCC}" srcOrd="0" destOrd="0" presId="urn:microsoft.com/office/officeart/2005/8/layout/hierarchy2"/>
    <dgm:cxn modelId="{C44FD3C7-BEFB-41FC-8F67-9E87D6013CFD}" type="presOf" srcId="{7AE06DF8-B3BC-470D-BBD3-F4BB9939A48F}" destId="{0AAE25C1-B0A5-4C86-BB72-D84EEC2636F5}" srcOrd="0" destOrd="0" presId="urn:microsoft.com/office/officeart/2005/8/layout/hierarchy2"/>
    <dgm:cxn modelId="{BCE72B9A-CD5E-4976-B135-37E1F4ADAD7C}" type="presOf" srcId="{BF98C0E2-36FF-4B3E-A7F1-B589CB3A9AF9}" destId="{DE9A932D-0FCD-4CA1-9D45-D6957455EF81}" srcOrd="0" destOrd="0" presId="urn:microsoft.com/office/officeart/2005/8/layout/hierarchy2"/>
    <dgm:cxn modelId="{CCAACF71-288D-442B-84E8-7BC554FAD22B}" type="presOf" srcId="{9ABDD711-AD33-4EE1-96A3-ABB04922C92F}" destId="{1B5CB7B2-696C-46A5-9942-3B3CC21B0196}" srcOrd="0" destOrd="0" presId="urn:microsoft.com/office/officeart/2005/8/layout/hierarchy2"/>
    <dgm:cxn modelId="{00A1E559-B556-4D10-BE45-11114F993322}" type="presOf" srcId="{1D0F19C8-65C1-4D61-885C-209A4FAB4D54}" destId="{FB3F348C-9E87-45C6-A336-155169BBA70D}" srcOrd="0" destOrd="0" presId="urn:microsoft.com/office/officeart/2005/8/layout/hierarchy2"/>
    <dgm:cxn modelId="{9B3ACA29-D483-4D75-890D-FAB047A06E07}" type="presParOf" srcId="{FB3F348C-9E87-45C6-A336-155169BBA70D}" destId="{2847C763-657B-4A0E-9818-A0B4E8F2A6E7}" srcOrd="0" destOrd="0" presId="urn:microsoft.com/office/officeart/2005/8/layout/hierarchy2"/>
    <dgm:cxn modelId="{03E4B6B9-2A9E-4756-86C7-977D8762E04B}" type="presParOf" srcId="{2847C763-657B-4A0E-9818-A0B4E8F2A6E7}" destId="{1B5CB7B2-696C-46A5-9942-3B3CC21B0196}" srcOrd="0" destOrd="0" presId="urn:microsoft.com/office/officeart/2005/8/layout/hierarchy2"/>
    <dgm:cxn modelId="{8E2492A0-2C13-435C-9E60-2C5F71230260}" type="presParOf" srcId="{2847C763-657B-4A0E-9818-A0B4E8F2A6E7}" destId="{B1F0E2F6-BAB9-4283-B8D7-B7CC2DEBB301}" srcOrd="1" destOrd="0" presId="urn:microsoft.com/office/officeart/2005/8/layout/hierarchy2"/>
    <dgm:cxn modelId="{AB6DC8D4-F7C4-4573-A481-0C0C77D47373}" type="presParOf" srcId="{B1F0E2F6-BAB9-4283-B8D7-B7CC2DEBB301}" destId="{4910F5CB-A410-418F-90B1-1EFD50457CCC}" srcOrd="0" destOrd="0" presId="urn:microsoft.com/office/officeart/2005/8/layout/hierarchy2"/>
    <dgm:cxn modelId="{30E0F14F-2C52-4476-B633-66B82D85C6F8}" type="presParOf" srcId="{4910F5CB-A410-418F-90B1-1EFD50457CCC}" destId="{F6D0D62E-A504-4AF5-8380-CD16A242A5C9}" srcOrd="0" destOrd="0" presId="urn:microsoft.com/office/officeart/2005/8/layout/hierarchy2"/>
    <dgm:cxn modelId="{76D67055-665F-4F52-B7FD-7842D3FF75F9}" type="presParOf" srcId="{B1F0E2F6-BAB9-4283-B8D7-B7CC2DEBB301}" destId="{637337BF-8565-4FF1-B5E9-0D0427F85C6A}" srcOrd="1" destOrd="0" presId="urn:microsoft.com/office/officeart/2005/8/layout/hierarchy2"/>
    <dgm:cxn modelId="{79E2F933-B6C0-4352-9EA5-C91CC7017F40}" type="presParOf" srcId="{637337BF-8565-4FF1-B5E9-0D0427F85C6A}" destId="{0AAE25C1-B0A5-4C86-BB72-D84EEC2636F5}" srcOrd="0" destOrd="0" presId="urn:microsoft.com/office/officeart/2005/8/layout/hierarchy2"/>
    <dgm:cxn modelId="{266E6391-A473-42FB-9FDA-7353643AB9B6}" type="presParOf" srcId="{637337BF-8565-4FF1-B5E9-0D0427F85C6A}" destId="{AE3CF925-8C70-4E08-8E5B-05E741D10143}" srcOrd="1" destOrd="0" presId="urn:microsoft.com/office/officeart/2005/8/layout/hierarchy2"/>
    <dgm:cxn modelId="{FFEE3D36-F6D0-48F4-BE29-9C3DCCBB5861}" type="presParOf" srcId="{AE3CF925-8C70-4E08-8E5B-05E741D10143}" destId="{1F7FE72D-DD50-4FB8-8D25-4BBA13881AC2}" srcOrd="0" destOrd="0" presId="urn:microsoft.com/office/officeart/2005/8/layout/hierarchy2"/>
    <dgm:cxn modelId="{5041AB18-49B3-427F-AA84-10C78315CC52}" type="presParOf" srcId="{1F7FE72D-DD50-4FB8-8D25-4BBA13881AC2}" destId="{C2984060-98BF-4B81-A09C-78994A204851}" srcOrd="0" destOrd="0" presId="urn:microsoft.com/office/officeart/2005/8/layout/hierarchy2"/>
    <dgm:cxn modelId="{FE922531-95FA-47B8-81D3-2F01611554B5}" type="presParOf" srcId="{AE3CF925-8C70-4E08-8E5B-05E741D10143}" destId="{14CCDA51-257A-4ADC-82F4-D14058FB8FD2}" srcOrd="1" destOrd="0" presId="urn:microsoft.com/office/officeart/2005/8/layout/hierarchy2"/>
    <dgm:cxn modelId="{58959605-9EA5-4096-AE7B-7A04A45E8BD7}" type="presParOf" srcId="{14CCDA51-257A-4ADC-82F4-D14058FB8FD2}" destId="{07F4EC16-30E3-436C-8E6C-5CB746BA4045}" srcOrd="0" destOrd="0" presId="urn:microsoft.com/office/officeart/2005/8/layout/hierarchy2"/>
    <dgm:cxn modelId="{335C5DD3-E32E-47CA-ACB5-651079A9D03F}" type="presParOf" srcId="{14CCDA51-257A-4ADC-82F4-D14058FB8FD2}" destId="{56C7C434-EBC4-4667-BBB5-0AB348929550}" srcOrd="1" destOrd="0" presId="urn:microsoft.com/office/officeart/2005/8/layout/hierarchy2"/>
    <dgm:cxn modelId="{A8FACCF9-490A-4E78-84B0-070C7F5B4B17}" type="presParOf" srcId="{AE3CF925-8C70-4E08-8E5B-05E741D10143}" destId="{0B5D770F-6223-4A66-9D45-D533C9477686}" srcOrd="2" destOrd="0" presId="urn:microsoft.com/office/officeart/2005/8/layout/hierarchy2"/>
    <dgm:cxn modelId="{3194E86D-73B5-4A08-961B-D2A229AFCB3F}" type="presParOf" srcId="{0B5D770F-6223-4A66-9D45-D533C9477686}" destId="{D68AB548-877F-42D5-850C-2397ED5E642B}" srcOrd="0" destOrd="0" presId="urn:microsoft.com/office/officeart/2005/8/layout/hierarchy2"/>
    <dgm:cxn modelId="{8A3FC02C-ACDF-4A2D-B35D-A13B0C3EC907}" type="presParOf" srcId="{AE3CF925-8C70-4E08-8E5B-05E741D10143}" destId="{2541F270-244F-4F18-AAFA-6FD6D2491046}" srcOrd="3" destOrd="0" presId="urn:microsoft.com/office/officeart/2005/8/layout/hierarchy2"/>
    <dgm:cxn modelId="{2A3F3F38-2C30-4FAD-A59C-CB255E2230AE}" type="presParOf" srcId="{2541F270-244F-4F18-AAFA-6FD6D2491046}" destId="{3F363D45-58B6-40DE-BDB6-59864E08FFA6}" srcOrd="0" destOrd="0" presId="urn:microsoft.com/office/officeart/2005/8/layout/hierarchy2"/>
    <dgm:cxn modelId="{0F94F9D8-D88A-47F4-9B2B-085A8CED9985}" type="presParOf" srcId="{2541F270-244F-4F18-AAFA-6FD6D2491046}" destId="{441D843D-CB7F-4C8D-954E-0CEE5C6AB662}" srcOrd="1" destOrd="0" presId="urn:microsoft.com/office/officeart/2005/8/layout/hierarchy2"/>
    <dgm:cxn modelId="{FE9462DC-F440-41B8-891C-F801A5AD3FA6}" type="presParOf" srcId="{B1F0E2F6-BAB9-4283-B8D7-B7CC2DEBB301}" destId="{DE9A932D-0FCD-4CA1-9D45-D6957455EF81}" srcOrd="2" destOrd="0" presId="urn:microsoft.com/office/officeart/2005/8/layout/hierarchy2"/>
    <dgm:cxn modelId="{FFF7923F-4138-45DA-A2D6-56C3F0EF5325}" type="presParOf" srcId="{DE9A932D-0FCD-4CA1-9D45-D6957455EF81}" destId="{A31CE12D-C346-4BF6-A5FA-8703504F5C3B}" srcOrd="0" destOrd="0" presId="urn:microsoft.com/office/officeart/2005/8/layout/hierarchy2"/>
    <dgm:cxn modelId="{DB46BCC7-86CF-4576-9A4F-6BCC831A3361}" type="presParOf" srcId="{B1F0E2F6-BAB9-4283-B8D7-B7CC2DEBB301}" destId="{2ECC2CC0-3C57-41E0-86CC-E4A158EF59B5}" srcOrd="3" destOrd="0" presId="urn:microsoft.com/office/officeart/2005/8/layout/hierarchy2"/>
    <dgm:cxn modelId="{876EB688-CF37-4B88-A7ED-05C24BDFA940}" type="presParOf" srcId="{2ECC2CC0-3C57-41E0-86CC-E4A158EF59B5}" destId="{A2D5BB53-4256-4B4A-ABE3-C2C9E30343F8}" srcOrd="0" destOrd="0" presId="urn:microsoft.com/office/officeart/2005/8/layout/hierarchy2"/>
    <dgm:cxn modelId="{AF4425D8-21E5-4D8D-A160-EB189594DC83}" type="presParOf" srcId="{2ECC2CC0-3C57-41E0-86CC-E4A158EF59B5}" destId="{16D61CE4-DBB1-423A-BD47-B5B7DE9A2CC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5CB7B2-696C-46A5-9942-3B3CC21B0196}">
      <dsp:nvSpPr>
        <dsp:cNvPr id="0" name=""/>
        <dsp:cNvSpPr/>
      </dsp:nvSpPr>
      <dsp:spPr>
        <a:xfrm>
          <a:off x="5382" y="1257476"/>
          <a:ext cx="2270374" cy="27115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bg1"/>
              </a:solidFill>
              <a:latin typeface="Batang" panose="02030600000101010101" pitchFamily="18" charset="-127"/>
              <a:ea typeface="Batang" panose="02030600000101010101" pitchFamily="18" charset="-127"/>
              <a:cs typeface="Times New Roman" pitchFamily="18" charset="0"/>
            </a:rPr>
            <a:t>Общее количество врачей - 22</a:t>
          </a:r>
          <a:endParaRPr lang="ru-RU" sz="2800" b="1" kern="1200" dirty="0">
            <a:solidFill>
              <a:schemeClr val="bg1"/>
            </a:solidFill>
            <a:latin typeface="Batang" panose="02030600000101010101" pitchFamily="18" charset="-127"/>
            <a:ea typeface="Batang" panose="02030600000101010101" pitchFamily="18" charset="-127"/>
            <a:cs typeface="Times New Roman" pitchFamily="18" charset="0"/>
          </a:endParaRPr>
        </a:p>
      </dsp:txBody>
      <dsp:txXfrm>
        <a:off x="71879" y="1323973"/>
        <a:ext cx="2137380" cy="2578589"/>
      </dsp:txXfrm>
    </dsp:sp>
    <dsp:sp modelId="{4910F5CB-A410-418F-90B1-1EFD50457CCC}">
      <dsp:nvSpPr>
        <dsp:cNvPr id="0" name=""/>
        <dsp:cNvSpPr/>
      </dsp:nvSpPr>
      <dsp:spPr>
        <a:xfrm rot="18821317">
          <a:off x="2109494" y="2206058"/>
          <a:ext cx="1075223" cy="36921"/>
        </a:xfrm>
        <a:custGeom>
          <a:avLst/>
          <a:gdLst/>
          <a:ahLst/>
          <a:cxnLst/>
          <a:rect l="0" t="0" r="0" b="0"/>
          <a:pathLst>
            <a:path>
              <a:moveTo>
                <a:pt x="0" y="18460"/>
              </a:moveTo>
              <a:lnTo>
                <a:pt x="1075223" y="1846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620225" y="2197638"/>
        <a:ext cx="53761" cy="53761"/>
      </dsp:txXfrm>
    </dsp:sp>
    <dsp:sp modelId="{0AAE25C1-B0A5-4C86-BB72-D84EEC2636F5}">
      <dsp:nvSpPr>
        <dsp:cNvPr id="0" name=""/>
        <dsp:cNvSpPr/>
      </dsp:nvSpPr>
      <dsp:spPr>
        <a:xfrm>
          <a:off x="3018455" y="1002623"/>
          <a:ext cx="2019026" cy="166629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2060"/>
              </a:solidFill>
              <a:latin typeface="Batang" panose="02030600000101010101" pitchFamily="18" charset="-127"/>
              <a:ea typeface="Batang" panose="02030600000101010101" pitchFamily="18" charset="-127"/>
              <a:cs typeface="Times New Roman" pitchFamily="18" charset="0"/>
            </a:rPr>
            <a:t>Государственный сектор – 18 врачей</a:t>
          </a:r>
          <a:endParaRPr lang="ru-RU" sz="1600" b="1" kern="1200" dirty="0">
            <a:solidFill>
              <a:srgbClr val="002060"/>
            </a:solidFill>
            <a:latin typeface="Batang" panose="02030600000101010101" pitchFamily="18" charset="-127"/>
            <a:ea typeface="Batang" panose="02030600000101010101" pitchFamily="18" charset="-127"/>
            <a:cs typeface="Times New Roman" pitchFamily="18" charset="0"/>
          </a:endParaRPr>
        </a:p>
      </dsp:txBody>
      <dsp:txXfrm>
        <a:off x="3067259" y="1051427"/>
        <a:ext cx="1921418" cy="1568683"/>
      </dsp:txXfrm>
    </dsp:sp>
    <dsp:sp modelId="{1F7FE72D-DD50-4FB8-8D25-4BBA13881AC2}">
      <dsp:nvSpPr>
        <dsp:cNvPr id="0" name=""/>
        <dsp:cNvSpPr/>
      </dsp:nvSpPr>
      <dsp:spPr>
        <a:xfrm rot="18883759">
          <a:off x="4881165" y="1442433"/>
          <a:ext cx="1055332" cy="36921"/>
        </a:xfrm>
        <a:custGeom>
          <a:avLst/>
          <a:gdLst/>
          <a:ahLst/>
          <a:cxnLst/>
          <a:rect l="0" t="0" r="0" b="0"/>
          <a:pathLst>
            <a:path>
              <a:moveTo>
                <a:pt x="0" y="18460"/>
              </a:moveTo>
              <a:lnTo>
                <a:pt x="1055332" y="1846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382448" y="1434511"/>
        <a:ext cx="52766" cy="52766"/>
      </dsp:txXfrm>
    </dsp:sp>
    <dsp:sp modelId="{07F4EC16-30E3-436C-8E6C-5CB746BA4045}">
      <dsp:nvSpPr>
        <dsp:cNvPr id="0" name=""/>
        <dsp:cNvSpPr/>
      </dsp:nvSpPr>
      <dsp:spPr>
        <a:xfrm>
          <a:off x="5780181" y="302050"/>
          <a:ext cx="2444036" cy="15679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kern="1200" dirty="0" smtClean="0">
              <a:latin typeface="Batang" panose="02030600000101010101" pitchFamily="18" charset="-127"/>
              <a:ea typeface="Batang" panose="02030600000101010101" pitchFamily="18" charset="-127"/>
              <a:cs typeface="Times New Roman" pitchFamily="18" charset="0"/>
            </a:rPr>
            <a:t>ПМСП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kern="1200" dirty="0" smtClean="0">
              <a:latin typeface="Batang" panose="02030600000101010101" pitchFamily="18" charset="-127"/>
              <a:ea typeface="Batang" panose="02030600000101010101" pitchFamily="18" charset="-127"/>
              <a:cs typeface="Times New Roman" pitchFamily="18" charset="0"/>
            </a:rPr>
            <a:t>Дерматологические кабинеты при поликлиниках и ЦРБ- 7 врачей</a:t>
          </a:r>
          <a:endParaRPr lang="ru-RU" sz="1600" b="1" kern="1200" dirty="0">
            <a:latin typeface="Batang" panose="02030600000101010101" pitchFamily="18" charset="-127"/>
            <a:ea typeface="Batang" panose="02030600000101010101" pitchFamily="18" charset="-127"/>
            <a:cs typeface="Times New Roman" pitchFamily="18" charset="0"/>
          </a:endParaRPr>
        </a:p>
      </dsp:txBody>
      <dsp:txXfrm>
        <a:off x="5826104" y="347973"/>
        <a:ext cx="2352190" cy="1476093"/>
      </dsp:txXfrm>
    </dsp:sp>
    <dsp:sp modelId="{0B5D770F-6223-4A66-9D45-D533C9477686}">
      <dsp:nvSpPr>
        <dsp:cNvPr id="0" name=""/>
        <dsp:cNvSpPr/>
      </dsp:nvSpPr>
      <dsp:spPr>
        <a:xfrm rot="2938446">
          <a:off x="4843095" y="2244107"/>
          <a:ext cx="1131472" cy="36921"/>
        </a:xfrm>
        <a:custGeom>
          <a:avLst/>
          <a:gdLst/>
          <a:ahLst/>
          <a:cxnLst/>
          <a:rect l="0" t="0" r="0" b="0"/>
          <a:pathLst>
            <a:path>
              <a:moveTo>
                <a:pt x="0" y="18460"/>
              </a:moveTo>
              <a:lnTo>
                <a:pt x="1131472" y="18460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380545" y="2234281"/>
        <a:ext cx="56573" cy="56573"/>
      </dsp:txXfrm>
    </dsp:sp>
    <dsp:sp modelId="{3F363D45-58B6-40DE-BDB6-59864E08FFA6}">
      <dsp:nvSpPr>
        <dsp:cNvPr id="0" name=""/>
        <dsp:cNvSpPr/>
      </dsp:nvSpPr>
      <dsp:spPr>
        <a:xfrm>
          <a:off x="5780181" y="2009245"/>
          <a:ext cx="2298856" cy="13602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Batang" panose="02030600000101010101" pitchFamily="18" charset="-127"/>
              <a:ea typeface="Batang" panose="02030600000101010101" pitchFamily="18" charset="-127"/>
              <a:cs typeface="Times New Roman" pitchFamily="18" charset="0"/>
            </a:rPr>
            <a:t>ОКВД-11 врачей</a:t>
          </a:r>
          <a:endParaRPr lang="ru-RU" sz="1600" b="1" kern="1200" dirty="0">
            <a:latin typeface="Batang" panose="02030600000101010101" pitchFamily="18" charset="-127"/>
            <a:ea typeface="Batang" panose="02030600000101010101" pitchFamily="18" charset="-127"/>
            <a:cs typeface="Times New Roman" pitchFamily="18" charset="0"/>
          </a:endParaRPr>
        </a:p>
      </dsp:txBody>
      <dsp:txXfrm>
        <a:off x="5820021" y="2049085"/>
        <a:ext cx="2219176" cy="1280563"/>
      </dsp:txXfrm>
    </dsp:sp>
    <dsp:sp modelId="{DE9A932D-0FCD-4CA1-9D45-D6957455EF81}">
      <dsp:nvSpPr>
        <dsp:cNvPr id="0" name=""/>
        <dsp:cNvSpPr/>
      </dsp:nvSpPr>
      <dsp:spPr>
        <a:xfrm rot="3033382">
          <a:off x="2062597" y="3046194"/>
          <a:ext cx="1169017" cy="36921"/>
        </a:xfrm>
        <a:custGeom>
          <a:avLst/>
          <a:gdLst/>
          <a:ahLst/>
          <a:cxnLst/>
          <a:rect l="0" t="0" r="0" b="0"/>
          <a:pathLst>
            <a:path>
              <a:moveTo>
                <a:pt x="0" y="18460"/>
              </a:moveTo>
              <a:lnTo>
                <a:pt x="1169017" y="1846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617881" y="3035429"/>
        <a:ext cx="58450" cy="58450"/>
      </dsp:txXfrm>
    </dsp:sp>
    <dsp:sp modelId="{A2D5BB53-4256-4B4A-ABE3-C2C9E30343F8}">
      <dsp:nvSpPr>
        <dsp:cNvPr id="0" name=""/>
        <dsp:cNvSpPr/>
      </dsp:nvSpPr>
      <dsp:spPr>
        <a:xfrm>
          <a:off x="3018455" y="2808171"/>
          <a:ext cx="1856746" cy="1415741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2060"/>
              </a:solidFill>
              <a:latin typeface="Batang" panose="02030600000101010101" pitchFamily="18" charset="-127"/>
              <a:ea typeface="Batang" panose="02030600000101010101" pitchFamily="18" charset="-127"/>
              <a:cs typeface="Times New Roman" pitchFamily="18" charset="0"/>
            </a:rPr>
            <a:t>Частные учреждения – 4 врача</a:t>
          </a:r>
          <a:endParaRPr lang="ru-RU" sz="1600" b="1" kern="1200" dirty="0">
            <a:solidFill>
              <a:srgbClr val="002060"/>
            </a:solidFill>
            <a:latin typeface="Batang" panose="02030600000101010101" pitchFamily="18" charset="-127"/>
            <a:ea typeface="Batang" panose="02030600000101010101" pitchFamily="18" charset="-127"/>
            <a:cs typeface="Times New Roman" pitchFamily="18" charset="0"/>
          </a:endParaRPr>
        </a:p>
      </dsp:txBody>
      <dsp:txXfrm>
        <a:off x="3059921" y="2849637"/>
        <a:ext cx="1773814" cy="13328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0.08704</cdr:x>
      <cdr:y>0.0557</cdr:y>
    </cdr:from>
    <cdr:to>
      <cdr:x>0.21531</cdr:x>
      <cdr:y>0.32609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16304" y="216619"/>
          <a:ext cx="1055611" cy="10515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 smtClean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rPr>
            <a:t>159,6</a:t>
          </a:r>
          <a:endParaRPr lang="ru-RU" sz="1600" b="1" dirty="0">
            <a:solidFill>
              <a:schemeClr val="tx1"/>
            </a:solidFill>
            <a:latin typeface="Batang" panose="02030600000101010101" pitchFamily="18" charset="-127"/>
            <a:ea typeface="Batang" panose="02030600000101010101" pitchFamily="18" charset="-127"/>
          </a:endParaRPr>
        </a:p>
      </cdr:txBody>
    </cdr:sp>
  </cdr:relSizeAnchor>
  <cdr:relSizeAnchor xmlns:cdr="http://schemas.openxmlformats.org/drawingml/2006/chartDrawing">
    <cdr:from>
      <cdr:x>0.16033</cdr:x>
      <cdr:y>0.01867</cdr:y>
    </cdr:from>
    <cdr:to>
      <cdr:x>0.2886</cdr:x>
      <cdr:y>0.11125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319452" y="72603"/>
          <a:ext cx="1055611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 smtClean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rPr>
            <a:t>168,0</a:t>
          </a:r>
          <a:endParaRPr lang="ru-RU" sz="1600" b="1" dirty="0">
            <a:solidFill>
              <a:schemeClr val="tx1"/>
            </a:solidFill>
            <a:latin typeface="Batang" panose="02030600000101010101" pitchFamily="18" charset="-127"/>
            <a:ea typeface="Batang" panose="02030600000101010101" pitchFamily="18" charset="-127"/>
          </a:endParaRPr>
        </a:p>
      </cdr:txBody>
    </cdr:sp>
  </cdr:relSizeAnchor>
  <cdr:relSizeAnchor xmlns:cdr="http://schemas.openxmlformats.org/drawingml/2006/chartDrawing">
    <cdr:from>
      <cdr:x>0.29</cdr:x>
      <cdr:y>0.4075</cdr:y>
    </cdr:from>
    <cdr:to>
      <cdr:x>0.43824</cdr:x>
      <cdr:y>0.69565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386584" y="1584771"/>
          <a:ext cx="1219956" cy="11206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 smtClean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rPr>
            <a:t>60,0  69,8</a:t>
          </a:r>
          <a:endParaRPr lang="ru-RU" sz="1600" b="1" dirty="0">
            <a:solidFill>
              <a:schemeClr val="tx1"/>
            </a:solidFill>
            <a:latin typeface="Batang" panose="02030600000101010101" pitchFamily="18" charset="-127"/>
            <a:ea typeface="Batang" panose="02030600000101010101" pitchFamily="18" charset="-127"/>
          </a:endParaRPr>
        </a:p>
      </cdr:txBody>
    </cdr:sp>
  </cdr:relSizeAnchor>
  <cdr:relSizeAnchor xmlns:cdr="http://schemas.openxmlformats.org/drawingml/2006/chartDrawing">
    <cdr:from>
      <cdr:x>0.35273</cdr:x>
      <cdr:y>0.43478</cdr:y>
    </cdr:from>
    <cdr:to>
      <cdr:x>0.481</cdr:x>
      <cdr:y>0.69565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514600" y="15240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6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0.4825</cdr:x>
      <cdr:y>0.51859</cdr:y>
    </cdr:from>
    <cdr:to>
      <cdr:x>0.60402</cdr:x>
      <cdr:y>0.78261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970784" y="2016819"/>
          <a:ext cx="1000059" cy="10267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 smtClean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rPr>
            <a:t>43,5</a:t>
          </a:r>
          <a:endParaRPr lang="ru-RU" sz="1600" b="1" dirty="0">
            <a:solidFill>
              <a:schemeClr val="tx1"/>
            </a:solidFill>
            <a:latin typeface="Batang" panose="02030600000101010101" pitchFamily="18" charset="-127"/>
            <a:ea typeface="Batang" panose="02030600000101010101" pitchFamily="18" charset="-127"/>
          </a:endParaRPr>
        </a:p>
      </cdr:txBody>
    </cdr:sp>
  </cdr:relSizeAnchor>
  <cdr:relSizeAnchor xmlns:cdr="http://schemas.openxmlformats.org/drawingml/2006/chartDrawing">
    <cdr:from>
      <cdr:x>0.52625</cdr:x>
      <cdr:y>0.46305</cdr:y>
    </cdr:from>
    <cdr:to>
      <cdr:x>0.64875</cdr:x>
      <cdr:y>0.76087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330824" y="1800795"/>
          <a:ext cx="1008113" cy="1158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 smtClean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rPr>
            <a:t>  59,1</a:t>
          </a:r>
          <a:endParaRPr lang="ru-RU" sz="1600" b="1" dirty="0">
            <a:solidFill>
              <a:schemeClr val="tx1"/>
            </a:solidFill>
            <a:latin typeface="Batang" panose="02030600000101010101" pitchFamily="18" charset="-127"/>
            <a:ea typeface="Batang" panose="02030600000101010101" pitchFamily="18" charset="-127"/>
          </a:endParaRPr>
        </a:p>
      </cdr:txBody>
    </cdr:sp>
  </cdr:relSizeAnchor>
  <cdr:relSizeAnchor xmlns:cdr="http://schemas.openxmlformats.org/drawingml/2006/chartDrawing">
    <cdr:from>
      <cdr:x>0.675</cdr:x>
      <cdr:y>0.59265</cdr:y>
    </cdr:from>
    <cdr:to>
      <cdr:x>0.7978</cdr:x>
      <cdr:y>0.86957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5554960" y="2304851"/>
          <a:ext cx="1010615" cy="10769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 smtClean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rPr>
            <a:t>24,1</a:t>
          </a:r>
          <a:endParaRPr lang="ru-RU" sz="1600" b="1" dirty="0">
            <a:solidFill>
              <a:schemeClr val="tx1"/>
            </a:solidFill>
            <a:latin typeface="Batang" panose="02030600000101010101" pitchFamily="18" charset="-127"/>
            <a:ea typeface="Batang" panose="02030600000101010101" pitchFamily="18" charset="-127"/>
          </a:endParaRPr>
        </a:p>
      </cdr:txBody>
    </cdr:sp>
  </cdr:relSizeAnchor>
  <cdr:relSizeAnchor xmlns:cdr="http://schemas.openxmlformats.org/drawingml/2006/chartDrawing">
    <cdr:from>
      <cdr:x>0.73753</cdr:x>
      <cdr:y>0.59265</cdr:y>
    </cdr:from>
    <cdr:to>
      <cdr:x>0.8658</cdr:x>
      <cdr:y>0.86957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6069577" y="2304851"/>
          <a:ext cx="1055611" cy="10769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 smtClean="0">
              <a:solidFill>
                <a:schemeClr val="tx1"/>
              </a:solidFill>
              <a:latin typeface="Batang" panose="02030600000101010101" pitchFamily="18" charset="-127"/>
              <a:ea typeface="Batang" panose="02030600000101010101" pitchFamily="18" charset="-127"/>
            </a:rPr>
            <a:t>24,8</a:t>
          </a:r>
          <a:endParaRPr lang="ru-RU" sz="1600" b="1" dirty="0">
            <a:solidFill>
              <a:schemeClr val="tx1"/>
            </a:solidFill>
            <a:latin typeface="Batang" panose="02030600000101010101" pitchFamily="18" charset="-127"/>
            <a:ea typeface="Batang" panose="02030600000101010101" pitchFamily="18" charset="-127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0.0813</cdr:x>
      <cdr:y>0.02439</cdr:y>
    </cdr:from>
    <cdr:to>
      <cdr:x>0.96154</cdr:x>
      <cdr:y>0.13415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55028" y="153329"/>
          <a:ext cx="8174722" cy="690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0.88889</cdr:x>
      <cdr:y>0.43589</cdr:y>
    </cdr:from>
    <cdr:to>
      <cdr:x>1</cdr:x>
      <cdr:y>0.49953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315200" y="1972816"/>
          <a:ext cx="91440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0.85882</cdr:x>
      <cdr:y>0.64594</cdr:y>
    </cdr:from>
    <cdr:to>
      <cdr:x>0.96993</cdr:x>
      <cdr:y>0.85076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067733" y="288379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 smtClean="0">
              <a:latin typeface="Batang" panose="02030600000101010101" pitchFamily="18" charset="-127"/>
              <a:ea typeface="Batang" panose="02030600000101010101" pitchFamily="18" charset="-127"/>
            </a:rPr>
            <a:t>2020</a:t>
          </a:r>
          <a:endParaRPr lang="ru-RU" sz="1800" b="1" dirty="0">
            <a:latin typeface="Batang" panose="02030600000101010101" pitchFamily="18" charset="-127"/>
            <a:ea typeface="Batang" panose="02030600000101010101" pitchFamily="18" charset="-127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B7AE15-BBD5-45A6-9984-0273DECB3134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18DD10-9543-4490-B06C-FBFE40F7BE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641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18DD10-9543-4490-B06C-FBFE40F7BEA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627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Excel_97-2003_Worksheet2.xls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124744"/>
            <a:ext cx="7931224" cy="3456384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  <a:cs typeface="Aparajita" panose="020B0604020202020204" pitchFamily="34" charset="0"/>
              </a:rPr>
              <a:t>Отчет о деятельности дерматовенерологической службы на территории Атырауской области </a:t>
            </a:r>
            <a:b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  <a:cs typeface="Aparajita" panose="020B0604020202020204" pitchFamily="34" charset="0"/>
              </a:rPr>
            </a:b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  <a:cs typeface="Aparajita" panose="020B0604020202020204" pitchFamily="34" charset="0"/>
              </a:rPr>
              <a:t>за 2020 год </a:t>
            </a:r>
            <a:endParaRPr lang="ru-RU" b="1" dirty="0">
              <a:latin typeface="Batang" panose="02030600000101010101" pitchFamily="18" charset="-127"/>
              <a:ea typeface="Batang" panose="02030600000101010101" pitchFamily="18" charset="-127"/>
              <a:cs typeface="Aparajit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94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/>
            </a:r>
            <a:br>
              <a:rPr lang="ru-RU" sz="31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3100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/>
            </a:r>
            <a:br>
              <a:rPr lang="ru-RU" sz="3100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31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ОСНОВНЫЕ </a:t>
            </a:r>
            <a: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ПОКАЗАТЕЛИ РАБОТЫ  ДНЕВНОГО СТАЦИОНАРА </a:t>
            </a:r>
            <a:b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за </a:t>
            </a:r>
            <a:r>
              <a:rPr lang="ru-RU" sz="31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2019-2020 </a:t>
            </a:r>
            <a: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гг.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1023708"/>
              </p:ext>
            </p:extLst>
          </p:nvPr>
        </p:nvGraphicFramePr>
        <p:xfrm>
          <a:off x="323528" y="1844675"/>
          <a:ext cx="8496945" cy="4896529"/>
        </p:xfrm>
        <a:graphic>
          <a:graphicData uri="http://schemas.openxmlformats.org/drawingml/2006/table">
            <a:tbl>
              <a:tblPr/>
              <a:tblGrid>
                <a:gridCol w="4314856"/>
                <a:gridCol w="1261265"/>
                <a:gridCol w="1194883"/>
                <a:gridCol w="1725941"/>
              </a:tblGrid>
              <a:tr h="715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       Показатели</a:t>
                      </a:r>
                    </a:p>
                  </a:txBody>
                  <a:tcPr marL="36500" marR="365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за 2019г.</a:t>
                      </a:r>
                    </a:p>
                  </a:txBody>
                  <a:tcPr marL="36500" marR="365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за 2020г.</a:t>
                      </a:r>
                    </a:p>
                  </a:txBody>
                  <a:tcPr marL="36500" marR="365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Динамика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(+-)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36500" marR="365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877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Количество коек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4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6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-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8779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Госпитализация плановая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556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276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-280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6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Работа койки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806,7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275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-531,7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8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Оборот койки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139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46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-93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484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Средняя длительность пребывания больного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5,8 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5,9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+0,1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812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Повторное поступление в течение месяца по поводу одного и того же заболевания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0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484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Показатель внутрибольничной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инфекции 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0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06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Отказы в госпитализации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0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2268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31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/>
            </a:r>
            <a:br>
              <a:rPr lang="ru-RU" sz="31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31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Показатели </a:t>
            </a:r>
            <a: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работы диспансерного отделения ОКВД за </a:t>
            </a:r>
            <a:r>
              <a:rPr lang="ru-RU" sz="31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2019-2020гг</a:t>
            </a:r>
            <a:r>
              <a:rPr lang="ru-RU" b="1" i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ru-RU" i="1" dirty="0">
                <a:latin typeface="Arial" pitchFamily="34" charset="0"/>
              </a:rPr>
              <a:t/>
            </a:r>
            <a:br>
              <a:rPr lang="ru-RU" i="1" dirty="0">
                <a:latin typeface="Arial" pitchFamily="34" charset="0"/>
              </a:rPr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4362648"/>
              </p:ext>
            </p:extLst>
          </p:nvPr>
        </p:nvGraphicFramePr>
        <p:xfrm>
          <a:off x="467545" y="2060848"/>
          <a:ext cx="8219255" cy="3325529"/>
        </p:xfrm>
        <a:graphic>
          <a:graphicData uri="http://schemas.openxmlformats.org/drawingml/2006/table">
            <a:tbl>
              <a:tblPr/>
              <a:tblGrid>
                <a:gridCol w="1450457"/>
                <a:gridCol w="1434073"/>
                <a:gridCol w="1306464"/>
                <a:gridCol w="1306464"/>
                <a:gridCol w="1415333"/>
                <a:gridCol w="1306464"/>
              </a:tblGrid>
              <a:tr h="121984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/>
                        </a:rPr>
                        <a:t>Количество посещений всего</a:t>
                      </a:r>
                    </a:p>
                  </a:txBody>
                  <a:tcPr marL="49946" marR="499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/>
                        </a:rPr>
                        <a:t>По заболеванию</a:t>
                      </a:r>
                    </a:p>
                  </a:txBody>
                  <a:tcPr marL="49946" marR="499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/>
                        </a:rPr>
                        <a:t>Медицинский осмотр</a:t>
                      </a:r>
                      <a:endParaRPr lang="ru-RU" sz="1800" b="1" dirty="0"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/>
                      </a:endParaRPr>
                    </a:p>
                  </a:txBody>
                  <a:tcPr marL="49946" marR="499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58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/>
                        </a:rPr>
                        <a:t>За 2019г.</a:t>
                      </a:r>
                      <a:endParaRPr lang="ru-RU" sz="1800" b="1" dirty="0"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/>
                      </a:endParaRPr>
                    </a:p>
                  </a:txBody>
                  <a:tcPr marL="49946" marR="499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/>
                        </a:rPr>
                        <a:t>За 2020г.</a:t>
                      </a:r>
                    </a:p>
                  </a:txBody>
                  <a:tcPr marL="49946" marR="499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/>
                        </a:rPr>
                        <a:t>За 2019г.</a:t>
                      </a:r>
                      <a:endParaRPr lang="ru-RU" sz="1800" b="1" dirty="0"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/>
                      </a:endParaRPr>
                    </a:p>
                  </a:txBody>
                  <a:tcPr marL="49946" marR="499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/>
                        </a:rPr>
                        <a:t>За 2020г.</a:t>
                      </a:r>
                    </a:p>
                  </a:txBody>
                  <a:tcPr marL="49946" marR="499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/>
                        </a:rPr>
                        <a:t>За 2019г.</a:t>
                      </a:r>
                      <a:endParaRPr lang="ru-RU" sz="1800" b="1" dirty="0"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/>
                      </a:endParaRPr>
                    </a:p>
                  </a:txBody>
                  <a:tcPr marL="49946" marR="499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/>
                        </a:rPr>
                        <a:t>За 2020г.</a:t>
                      </a:r>
                    </a:p>
                  </a:txBody>
                  <a:tcPr marL="49946" marR="499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9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/>
                        </a:rPr>
                        <a:t>40</a:t>
                      </a:r>
                      <a:r>
                        <a:rPr lang="ru-RU" sz="1800" b="1" baseline="0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/>
                        </a:rPr>
                        <a:t> 226</a:t>
                      </a:r>
                      <a:endParaRPr lang="ru-RU" sz="1800" b="1" dirty="0"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/>
                      </a:endParaRPr>
                    </a:p>
                  </a:txBody>
                  <a:tcPr marL="49946" marR="499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/>
                        </a:rPr>
                        <a:t>26 274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/>
                      </a:endParaRPr>
                    </a:p>
                  </a:txBody>
                  <a:tcPr marL="49946" marR="499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/>
                        </a:rPr>
                        <a:t>26 548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/>
                      </a:endParaRPr>
                    </a:p>
                  </a:txBody>
                  <a:tcPr marL="49946" marR="499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/>
                        </a:rPr>
                        <a:t>20 130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/>
                      </a:endParaRPr>
                    </a:p>
                  </a:txBody>
                  <a:tcPr marL="49946" marR="499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/>
                        </a:rPr>
                        <a:t>10 254</a:t>
                      </a:r>
                      <a:endParaRPr lang="ru-RU" sz="1800" b="1" dirty="0"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/>
                      </a:endParaRPr>
                    </a:p>
                  </a:txBody>
                  <a:tcPr marL="49946" marR="499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/>
                        </a:rPr>
                        <a:t>6 144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/>
                      </a:endParaRPr>
                    </a:p>
                  </a:txBody>
                  <a:tcPr marL="49946" marR="499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9760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 sz="2800" b="1" i="0" u="none" strike="noStrike" kern="1200" baseline="0">
                <a:solidFill>
                  <a:srgbClr val="005BD3">
                    <a:lumMod val="50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3100" b="1" spc="-3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/>
            </a:r>
            <a:br>
              <a:rPr lang="ru-RU" sz="3100" b="1" spc="-3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</a:br>
            <a:r>
              <a:rPr lang="ru-RU" sz="3100" b="1" spc="-3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Показатель </a:t>
            </a:r>
            <a:r>
              <a:rPr lang="ru-RU" sz="3100" b="1" spc="-2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заболеваемости </a:t>
            </a:r>
            <a:r>
              <a:rPr lang="ru-RU" sz="3100" b="1" spc="-3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болезнями </a:t>
            </a:r>
            <a:r>
              <a:rPr lang="ru-RU" sz="3100" b="1" spc="15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кожи </a:t>
            </a:r>
            <a:r>
              <a:rPr lang="ru-RU" sz="3100" b="1" spc="5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и </a:t>
            </a:r>
            <a:r>
              <a:rPr lang="ru-RU" sz="3100" b="1" spc="15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подкожной </a:t>
            </a:r>
            <a:r>
              <a:rPr lang="ru-RU" sz="3100" b="1" spc="-8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клетчатки </a:t>
            </a:r>
            <a: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за </a:t>
            </a:r>
            <a:r>
              <a:rPr lang="ru-RU" sz="31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2019-2020гг.</a:t>
            </a:r>
            <a: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/>
            </a:r>
            <a:b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(на 100 000 населения)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4796086"/>
              </p:ext>
            </p:extLst>
          </p:nvPr>
        </p:nvGraphicFramePr>
        <p:xfrm>
          <a:off x="457200" y="1700213"/>
          <a:ext cx="8229600" cy="3889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9552" y="5367992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Общее число больных заболеваниями кожи и подкожной клетчатки в </a:t>
            </a: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2020 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году составило </a:t>
            </a: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2591 (395,0 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на 100 000 населения) </a:t>
            </a: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случаев, 2597 (409,2 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на 100 000 населения</a:t>
            </a: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) в 2019 году.</a:t>
            </a:r>
            <a:endParaRPr lang="ru-RU" b="1" dirty="0">
              <a:latin typeface="Batang" panose="02030600000101010101" pitchFamily="18" charset="-127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23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/>
            </a:r>
            <a:br>
              <a:rPr lang="ru-RU" sz="240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24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Заболеваемость  </a:t>
            </a:r>
            <a:r>
              <a:rPr lang="ru-RU" sz="24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ИППП, </a:t>
            </a:r>
            <a:r>
              <a:rPr lang="ru-RU" sz="24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/>
            </a:r>
            <a:br>
              <a:rPr lang="ru-RU" sz="24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24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дерматомикозами и чесоткой </a:t>
            </a:r>
            <a:br>
              <a:rPr lang="ru-RU" sz="24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24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по </a:t>
            </a:r>
            <a:r>
              <a:rPr lang="ru-RU" sz="24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области </a:t>
            </a:r>
            <a:r>
              <a:rPr lang="ru-RU" sz="24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за 2019-2020гг.</a:t>
            </a:r>
            <a:r>
              <a:rPr lang="ru-RU" sz="24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/>
            </a:r>
            <a:br>
              <a:rPr lang="ru-RU" sz="24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24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(на 100 000 населения)</a:t>
            </a:r>
            <a:br>
              <a:rPr lang="ru-RU" sz="24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endParaRPr lang="ru-RU" sz="24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4229433"/>
              </p:ext>
            </p:extLst>
          </p:nvPr>
        </p:nvGraphicFramePr>
        <p:xfrm>
          <a:off x="395536" y="1340768"/>
          <a:ext cx="8229600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-4223" y="5301208"/>
            <a:ext cx="284803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О</a:t>
            </a:r>
            <a:r>
              <a:rPr lang="ru-RU" sz="160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тмечается </a:t>
            </a:r>
            <a:r>
              <a:rPr lang="ru-RU" sz="1600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уменьшение </a:t>
            </a:r>
            <a:r>
              <a:rPr lang="ru-RU" sz="160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заболеваемости</a:t>
            </a:r>
          </a:p>
          <a:p>
            <a:r>
              <a:rPr lang="ru-RU" sz="160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 </a:t>
            </a:r>
            <a:r>
              <a:rPr lang="ru-RU" sz="1600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ИППП на 17,5%          </a:t>
            </a:r>
            <a:endParaRPr lang="ru-RU" sz="1600" dirty="0" smtClean="0">
              <a:latin typeface="Batang" panose="02030600000101010101" pitchFamily="18" charset="-127"/>
              <a:ea typeface="Batang" panose="02030600000101010101" pitchFamily="18" charset="-127"/>
              <a:cs typeface="Times New Roman" pitchFamily="18" charset="0"/>
            </a:endParaRPr>
          </a:p>
          <a:p>
            <a:r>
              <a:rPr lang="ru-RU" sz="160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2020г</a:t>
            </a:r>
            <a:r>
              <a:rPr lang="ru-RU" sz="1600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. – 447 </a:t>
            </a:r>
            <a:r>
              <a:rPr lang="ru-RU" sz="16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(69,2) </a:t>
            </a:r>
          </a:p>
          <a:p>
            <a:pPr>
              <a:buNone/>
            </a:pPr>
            <a:r>
              <a:rPr lang="ru-RU" sz="160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2019г</a:t>
            </a:r>
            <a:r>
              <a:rPr lang="ru-RU" sz="1600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. – 542 </a:t>
            </a:r>
            <a:r>
              <a:rPr lang="ru-RU" sz="16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(85,5)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813542" y="5301207"/>
            <a:ext cx="27363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По дерматомикозам: отмечается увеличение заболеваемости на 23%</a:t>
            </a:r>
            <a:r>
              <a:rPr lang="ru-RU" sz="16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</a:p>
          <a:p>
            <a:r>
              <a:rPr lang="ru-RU" sz="160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2020г</a:t>
            </a:r>
            <a:r>
              <a:rPr lang="ru-RU" sz="1600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.- 486 </a:t>
            </a:r>
            <a:r>
              <a:rPr lang="ru-RU" sz="16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(75,3) </a:t>
            </a:r>
          </a:p>
          <a:p>
            <a:pPr>
              <a:buNone/>
            </a:pPr>
            <a:r>
              <a:rPr lang="ru-RU" sz="160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2019г</a:t>
            </a:r>
            <a:r>
              <a:rPr lang="ru-RU" sz="1600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. – 374 </a:t>
            </a:r>
            <a:r>
              <a:rPr lang="ru-RU" sz="16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(59,0)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580112" y="5286165"/>
            <a:ext cx="31683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Заболеваемость </a:t>
            </a:r>
            <a:r>
              <a:rPr lang="ru-RU" sz="1600" dirty="0" err="1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чесоткойувеличился</a:t>
            </a:r>
            <a:r>
              <a:rPr lang="ru-RU" sz="1600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 вдвое, на 57,5%</a:t>
            </a:r>
          </a:p>
          <a:p>
            <a:r>
              <a:rPr lang="ru-RU" sz="160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2020г</a:t>
            </a:r>
            <a:r>
              <a:rPr lang="ru-RU" sz="1600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. – 113 </a:t>
            </a:r>
            <a:r>
              <a:rPr lang="ru-RU" sz="16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(18,2)</a:t>
            </a:r>
          </a:p>
          <a:p>
            <a:pPr>
              <a:buNone/>
            </a:pPr>
            <a:r>
              <a:rPr lang="ru-RU" sz="160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2019г</a:t>
            </a:r>
            <a:r>
              <a:rPr lang="ru-RU" sz="1600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. – 48 </a:t>
            </a:r>
            <a:r>
              <a:rPr lang="ru-RU" sz="16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(7,5)</a:t>
            </a:r>
          </a:p>
        </p:txBody>
      </p:sp>
    </p:spTree>
    <p:extLst>
      <p:ext uri="{BB962C8B-B14F-4D97-AF65-F5344CB8AC3E}">
        <p14:creationId xmlns:p14="http://schemas.microsoft.com/office/powerpoint/2010/main" val="3022135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/>
            </a:r>
            <a:b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Заболеваемость </a:t>
            </a:r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ИППП и ЗКЗ </a:t>
            </a:r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по области</a:t>
            </a:r>
            <a:b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  </a:t>
            </a:r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в разрезе </a:t>
            </a:r>
            <a:r>
              <a:rPr lang="ru-RU" sz="2800" b="1" dirty="0" err="1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нозологийза</a:t>
            </a:r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 2019-2020гг.</a:t>
            </a:r>
            <a:b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(</a:t>
            </a:r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на 100 000 населения)</a:t>
            </a:r>
            <a:b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endParaRPr lang="ru-RU" sz="28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3827192"/>
              </p:ext>
            </p:extLst>
          </p:nvPr>
        </p:nvGraphicFramePr>
        <p:xfrm>
          <a:off x="457200" y="1340768"/>
          <a:ext cx="8229600" cy="4464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 rot="10800000" flipV="1">
            <a:off x="611557" y="5280448"/>
            <a:ext cx="80648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415"/>
              </a:spcBef>
              <a:tabLst>
                <a:tab pos="2216150" algn="l"/>
              </a:tabLst>
            </a:pPr>
            <a:r>
              <a:rPr lang="ru-RU" b="1" spc="25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За </a:t>
            </a:r>
            <a:r>
              <a:rPr lang="ru-RU" b="1" spc="25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2020 </a:t>
            </a:r>
            <a:r>
              <a:rPr lang="ru-RU" b="1" spc="25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год</a:t>
            </a:r>
            <a:r>
              <a:rPr lang="ru-RU" b="1" spc="-35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 </a:t>
            </a:r>
            <a:r>
              <a:rPr lang="ru-RU" b="1" spc="-25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на </a:t>
            </a:r>
            <a:r>
              <a:rPr lang="ru-RU" b="1" spc="-15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территории Атырауской </a:t>
            </a:r>
            <a:r>
              <a:rPr lang="ru-RU" b="1" spc="-3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области </a:t>
            </a:r>
            <a:r>
              <a:rPr lang="ru-RU" b="1" spc="-55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было </a:t>
            </a:r>
            <a:r>
              <a:rPr lang="ru-RU" b="1" spc="-1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зарегистрировано </a:t>
            </a:r>
            <a:r>
              <a:rPr lang="ru-RU" b="1" spc="-1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4</a:t>
            </a:r>
            <a:r>
              <a:rPr lang="ru-RU" b="1" spc="-155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47  </a:t>
            </a:r>
            <a:r>
              <a:rPr lang="ru-RU" b="1" spc="-4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больных </a:t>
            </a:r>
            <a:r>
              <a:rPr lang="ru-RU" b="1" spc="-1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 </a:t>
            </a:r>
            <a:r>
              <a:rPr lang="ru-RU" b="1" spc="16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ИППП. </a:t>
            </a:r>
            <a:r>
              <a:rPr lang="ru-RU" b="1" spc="-2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Среди 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них </a:t>
            </a:r>
            <a:r>
              <a:rPr lang="ru-RU" b="1" spc="5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первое </a:t>
            </a:r>
            <a:r>
              <a:rPr lang="ru-RU" b="1" spc="-1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место, </a:t>
            </a:r>
            <a:r>
              <a:rPr lang="ru-RU" b="1" spc="25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по </a:t>
            </a:r>
            <a:r>
              <a:rPr lang="ru-RU" b="1" spc="-3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величине </a:t>
            </a:r>
            <a:r>
              <a:rPr lang="ru-RU" b="1" spc="-45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показателя </a:t>
            </a:r>
            <a:r>
              <a:rPr lang="ru-RU" b="1" spc="-15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заболеваемости </a:t>
            </a:r>
            <a:r>
              <a:rPr lang="ru-RU" b="1" spc="-2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занимает </a:t>
            </a:r>
            <a:r>
              <a:rPr lang="ru-RU" b="1" spc="-20" dirty="0" err="1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гарднереллез</a:t>
            </a:r>
            <a:r>
              <a:rPr lang="ru-RU" b="1" spc="-2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 (</a:t>
            </a:r>
            <a:r>
              <a:rPr lang="ru-RU" b="1" spc="-2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17,5%), </a:t>
            </a:r>
            <a:r>
              <a:rPr lang="ru-RU" b="1" spc="-2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затем </a:t>
            </a:r>
            <a:r>
              <a:rPr lang="ru-RU" b="1" spc="-20" dirty="0" err="1" smtClean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уреамикоплазмоз</a:t>
            </a:r>
            <a:r>
              <a:rPr lang="ru-RU" b="1" spc="-2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 </a:t>
            </a:r>
            <a:r>
              <a:rPr lang="ru-RU" b="1" spc="-2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(</a:t>
            </a:r>
            <a:r>
              <a:rPr lang="ru-RU" b="1" spc="-2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17%),  </a:t>
            </a:r>
            <a:r>
              <a:rPr lang="ru-RU" b="1" spc="-3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и </a:t>
            </a:r>
            <a:r>
              <a:rPr lang="ru-RU" b="1" spc="-2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сифилис </a:t>
            </a:r>
            <a:r>
              <a:rPr lang="ru-RU" b="1" spc="-3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(10,7%)</a:t>
            </a:r>
            <a:endParaRPr lang="ru-RU" dirty="0">
              <a:latin typeface="Batang" panose="02030600000101010101" pitchFamily="18" charset="-127"/>
              <a:ea typeface="Batang" panose="02030600000101010101" pitchFamily="18" charset="-127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93951" y="4341052"/>
            <a:ext cx="144016" cy="14401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380917" y="4609759"/>
            <a:ext cx="144016" cy="14401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7537967" y="4497101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2019</a:t>
            </a:r>
            <a:endParaRPr lang="ru-RU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96361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700808"/>
          </a:xfrm>
        </p:spPr>
        <p:txBody>
          <a:bodyPr>
            <a:normAutofit/>
          </a:bodyPr>
          <a:lstStyle/>
          <a:p>
            <a:r>
              <a:rPr lang="ru-RU" sz="31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Рост  </a:t>
            </a:r>
            <a: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заболеваемости сифилисом </a:t>
            </a:r>
            <a:b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по </a:t>
            </a:r>
            <a:r>
              <a:rPr lang="ru-RU" sz="31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районам Атырауской </a:t>
            </a:r>
            <a: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области 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/>
            </a:r>
            <a:br>
              <a:rPr lang="ru-RU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за </a:t>
            </a:r>
            <a:r>
              <a:rPr lang="ru-RU" sz="31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2019-2020гг. </a:t>
            </a:r>
            <a: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(на 100 000 населения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) </a:t>
            </a:r>
            <a:endParaRPr lang="ru-RU" sz="3100" dirty="0"/>
          </a:p>
        </p:txBody>
      </p:sp>
      <p:graphicFrame>
        <p:nvGraphicFramePr>
          <p:cNvPr id="4" name="Содержимое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3218057"/>
              </p:ext>
            </p:extLst>
          </p:nvPr>
        </p:nvGraphicFramePr>
        <p:xfrm>
          <a:off x="457200" y="1628800"/>
          <a:ext cx="8229600" cy="4497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956011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</a:rPr>
              <a:t>Заболеваемость врожденным сифилисом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1955736"/>
              </p:ext>
            </p:extLst>
          </p:nvPr>
        </p:nvGraphicFramePr>
        <p:xfrm>
          <a:off x="467544" y="1196752"/>
          <a:ext cx="6696744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 rot="10800000" flipV="1">
            <a:off x="683568" y="5914146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В </a:t>
            </a: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2020 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году </a:t>
            </a: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зарегистрировано 2 случая (1-г.Атырау, </a:t>
            </a:r>
          </a:p>
          <a:p>
            <a:pPr algn="ctr"/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1-Курмангазинский район), а в 2019 году не зарегистрировано. </a:t>
            </a:r>
            <a:endParaRPr lang="ru-RU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10800000" flipH="1" flipV="1">
            <a:off x="7380312" y="4579387"/>
            <a:ext cx="15121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*абсолютное число</a:t>
            </a:r>
          </a:p>
        </p:txBody>
      </p:sp>
    </p:spTree>
    <p:extLst>
      <p:ext uri="{BB962C8B-B14F-4D97-AF65-F5344CB8AC3E}">
        <p14:creationId xmlns:p14="http://schemas.microsoft.com/office/powerpoint/2010/main" val="31245158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Рост  </a:t>
            </a:r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заболеваемости гонореей по </a:t>
            </a:r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районам Атырауской </a:t>
            </a:r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области за </a:t>
            </a:r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2019-2020гг</a:t>
            </a:r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. </a:t>
            </a:r>
            <a:b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(на 100 000 населения)</a:t>
            </a:r>
            <a:endParaRPr lang="ru-RU" sz="28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graphicFrame>
        <p:nvGraphicFramePr>
          <p:cNvPr id="4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0150598"/>
              </p:ext>
            </p:extLst>
          </p:nvPr>
        </p:nvGraphicFramePr>
        <p:xfrm>
          <a:off x="457200" y="1600201"/>
          <a:ext cx="8229600" cy="4205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Прямоугольник 4"/>
          <p:cNvSpPr/>
          <p:nvPr/>
        </p:nvSpPr>
        <p:spPr>
          <a:xfrm rot="10800000" flipV="1">
            <a:off x="395535" y="5926768"/>
            <a:ext cx="83529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84200" algn="ctr">
              <a:lnSpc>
                <a:spcPct val="100000"/>
              </a:lnSpc>
              <a:spcBef>
                <a:spcPts val="100"/>
              </a:spcBef>
            </a:pPr>
            <a:r>
              <a:rPr lang="ru-RU" b="1" spc="-4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Показатель за </a:t>
            </a:r>
            <a:r>
              <a:rPr lang="ru-RU" b="1" spc="-4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2020 </a:t>
            </a:r>
            <a:r>
              <a:rPr lang="ru-RU" b="1" spc="-4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год </a:t>
            </a:r>
            <a:r>
              <a:rPr lang="ru-RU" b="1" spc="-7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(4,8 </a:t>
            </a:r>
            <a:r>
              <a:rPr lang="ru-RU" b="1" spc="-2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на </a:t>
            </a:r>
            <a:r>
              <a:rPr lang="ru-RU" b="1" spc="-13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100 </a:t>
            </a:r>
            <a:r>
              <a:rPr lang="ru-RU" b="1" spc="-35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000),</a:t>
            </a:r>
            <a:r>
              <a:rPr lang="ru-RU" b="1" spc="475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 </a:t>
            </a:r>
            <a:r>
              <a:rPr lang="ru-RU" b="1" spc="1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это </a:t>
            </a:r>
            <a:r>
              <a:rPr lang="ru-RU" b="1" spc="-15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почти </a:t>
            </a:r>
            <a:r>
              <a:rPr lang="ru-RU" b="1" spc="-2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на </a:t>
            </a:r>
            <a:r>
              <a:rPr lang="ru-RU" b="1" spc="-2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одном уровне с</a:t>
            </a:r>
            <a:r>
              <a:rPr lang="ru-RU" b="1" spc="-3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 2019 годом (5,6 на 100 000).</a:t>
            </a:r>
            <a:endParaRPr lang="ru-RU" dirty="0">
              <a:latin typeface="Batang" panose="02030600000101010101" pitchFamily="18" charset="-127"/>
              <a:ea typeface="Batang" panose="02030600000101010101" pitchFamily="18" charset="-127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823003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19256" cy="108012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/>
            </a:r>
            <a:b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Рост </a:t>
            </a:r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заболеваемости трихомониазом по </a:t>
            </a:r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районам Атырауской </a:t>
            </a:r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области </a:t>
            </a:r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/>
            </a:r>
            <a:b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за 2019- 2020гг</a:t>
            </a:r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. </a:t>
            </a:r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(</a:t>
            </a:r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на 100 000 населения)</a:t>
            </a:r>
            <a:endParaRPr lang="ru-RU" sz="28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4919365"/>
              </p:ext>
            </p:extLst>
          </p:nvPr>
        </p:nvGraphicFramePr>
        <p:xfrm>
          <a:off x="457200" y="1773238"/>
          <a:ext cx="8229600" cy="4352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 rot="10800000" flipV="1">
            <a:off x="467543" y="5870943"/>
            <a:ext cx="82089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84200" algn="ctr">
              <a:lnSpc>
                <a:spcPct val="100000"/>
              </a:lnSpc>
              <a:spcBef>
                <a:spcPts val="100"/>
              </a:spcBef>
            </a:pPr>
            <a:r>
              <a:rPr lang="ru-RU" b="1" spc="-4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Показатель за </a:t>
            </a:r>
            <a:r>
              <a:rPr lang="ru-RU" b="1" spc="-4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2020 </a:t>
            </a:r>
            <a:r>
              <a:rPr lang="ru-RU" b="1" spc="-4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год </a:t>
            </a:r>
            <a:r>
              <a:rPr lang="ru-RU" b="1" spc="-7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(</a:t>
            </a:r>
            <a:r>
              <a:rPr lang="ru-RU" b="1" spc="-7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5,3 </a:t>
            </a:r>
            <a:r>
              <a:rPr lang="ru-RU" b="1" spc="-2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на </a:t>
            </a:r>
            <a:r>
              <a:rPr lang="ru-RU" b="1" spc="-130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100 </a:t>
            </a:r>
            <a:r>
              <a:rPr lang="ru-RU" b="1" spc="-35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000),</a:t>
            </a:r>
            <a:r>
              <a:rPr lang="ru-RU" b="1" spc="475" dirty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 </a:t>
            </a:r>
            <a:r>
              <a:rPr lang="ru-RU" b="1" spc="475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в</a:t>
            </a:r>
            <a:r>
              <a:rPr lang="ru-RU" b="1" spc="-3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/>
              </a:rPr>
              <a:t>2019 году (5,4 на 100 000).</a:t>
            </a:r>
            <a:endParaRPr lang="ru-RU" b="1" dirty="0">
              <a:latin typeface="Batang" panose="02030600000101010101" pitchFamily="18" charset="-127"/>
              <a:ea typeface="Batang" panose="02030600000101010101" pitchFamily="18" charset="-127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820318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Оказание </a:t>
            </a:r>
            <a:r>
              <a:rPr lang="ru-RU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услуги по ПЦР-диагностике </a:t>
            </a:r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женщинам</a:t>
            </a:r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</a:rPr>
              <a:t>, у которых в анамнезе «угроза прерывания беременности, отягощенный акушерский анамнез, отягощенный гинекологический анамнез, бесплодие, хронический </a:t>
            </a:r>
            <a:r>
              <a:rPr lang="ru-RU" sz="2000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сальпингоофорит</a:t>
            </a:r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</a:rPr>
              <a:t>, эрозия шейки матки» </a:t>
            </a:r>
            <a:endParaRPr lang="ru-RU" sz="2000" b="1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algn="ctr">
              <a:buNone/>
            </a:pPr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и </a:t>
            </a:r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</a:rPr>
              <a:t>мужчинам с хроническим </a:t>
            </a:r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простатитом</a:t>
            </a:r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</a:rPr>
              <a:t>, уретритом. </a:t>
            </a:r>
            <a:endParaRPr lang="ru-RU" sz="2000" b="1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endParaRPr lang="ru-RU" sz="20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just"/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За 2020 год в рамках ГОБМП было оказано </a:t>
            </a:r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</a:rPr>
              <a:t>ПЦР-исследований </a:t>
            </a:r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160 женщинам. Из них ИППП обнаружено у 71 женщин, следовательно все женщины взяты на учет, дальнейшее лечение и контроль по поводу ИППП оказываются специалистами ОКВД.  </a:t>
            </a:r>
            <a:endParaRPr lang="ru-RU" sz="20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94943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728192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/>
            </a:r>
            <a:br>
              <a:rPr lang="ru-RU" sz="31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31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Структура </a:t>
            </a:r>
            <a: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и коечная сеть кожно- венерологической службы </a:t>
            </a:r>
            <a:b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Атырауской области на </a:t>
            </a:r>
            <a:r>
              <a:rPr lang="ru-RU" sz="31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01.01.2021г</a:t>
            </a:r>
            <a: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.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664805"/>
            <a:ext cx="3466728" cy="612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Стационарная помощь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860032" y="1664804"/>
            <a:ext cx="3888432" cy="612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Амбулаторно-поликлиническая    помощь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1943708" y="2276872"/>
            <a:ext cx="432049" cy="31499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6588223" y="2276872"/>
            <a:ext cx="432049" cy="3149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67545" y="2591869"/>
            <a:ext cx="3456383" cy="141319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Областной кожно- венерологический диспансер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г.Атырау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–42 коек, из них 36 круглосуточных и 6 дневных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860032" y="2591869"/>
            <a:ext cx="3888432" cy="11251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Поликлиника ОКВД на 70 посещений  в смену - 5 кабинетов прием ведут 5 врачей</a:t>
            </a:r>
          </a:p>
          <a:p>
            <a:pPr algn="ctr"/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860032" y="4005064"/>
            <a:ext cx="3888432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ПМСП области - 2 кабинета (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Qamqor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QP </a:t>
            </a:r>
            <a:r>
              <a:rPr lang="kk-KZ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 городская поликлиника №4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845821" y="5016388"/>
            <a:ext cx="3888432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ЦРБ области - 7 кабинетов 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860032" y="5949280"/>
            <a:ext cx="3888432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Частные учреждения – 4 кабинета</a:t>
            </a:r>
          </a:p>
        </p:txBody>
      </p:sp>
      <p:sp>
        <p:nvSpPr>
          <p:cNvPr id="13" name="Прямоугольник 12"/>
          <p:cNvSpPr/>
          <p:nvPr/>
        </p:nvSpPr>
        <p:spPr>
          <a:xfrm rot="10800000" flipV="1">
            <a:off x="467544" y="4365104"/>
            <a:ext cx="3456384" cy="23762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2020 года оптимизирован  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дневной стационар, добавлены      2 койки,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круглосуточному стационару 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дерматовенерологический для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взрослых коек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перепрофилированы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дерматовенерологический 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детей 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1943707" y="4005065"/>
            <a:ext cx="432049" cy="3600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3429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55679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Рост  </a:t>
            </a:r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заболеваемости дерматомикозами</a:t>
            </a:r>
            <a:b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по </a:t>
            </a:r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районам Атырауской </a:t>
            </a:r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области </a:t>
            </a:r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/>
            </a:r>
            <a:b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за 2019- 2020гг. (</a:t>
            </a:r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на 100 000 населения)</a:t>
            </a:r>
            <a:endParaRPr lang="ru-RU" sz="28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6201842"/>
              </p:ext>
            </p:extLst>
          </p:nvPr>
        </p:nvGraphicFramePr>
        <p:xfrm>
          <a:off x="457200" y="1556793"/>
          <a:ext cx="8229600" cy="3816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 rot="10800000" flipV="1">
            <a:off x="467542" y="5222739"/>
            <a:ext cx="828092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spc="-25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Среди </a:t>
            </a:r>
            <a:r>
              <a:rPr lang="ru-RU" b="1" spc="-10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районов Атырауской </a:t>
            </a:r>
            <a:r>
              <a:rPr lang="ru-RU" b="1" spc="-35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области </a:t>
            </a:r>
            <a:r>
              <a:rPr lang="ru-RU" b="1" spc="55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с </a:t>
            </a:r>
            <a:r>
              <a:rPr lang="ru-RU" b="1" spc="-40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наибольшими  </a:t>
            </a:r>
            <a:r>
              <a:rPr lang="ru-RU" b="1" spc="-55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показателями </a:t>
            </a:r>
            <a:r>
              <a:rPr lang="ru-RU" b="1" spc="-20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заболеваемости </a:t>
            </a:r>
            <a:r>
              <a:rPr lang="ru-RU" b="1" spc="-5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микроспорией </a:t>
            </a:r>
            <a:r>
              <a:rPr lang="ru-RU" b="1" spc="-20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стоит</a:t>
            </a:r>
            <a:r>
              <a:rPr lang="ru-RU" b="1" spc="110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ru-RU" b="1" spc="-65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отметить</a:t>
            </a:r>
            <a:r>
              <a:rPr lang="ru-RU" b="1" spc="-65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:</a:t>
            </a:r>
          </a:p>
          <a:p>
            <a:r>
              <a:rPr lang="ru-RU" b="1" spc="-65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- </a:t>
            </a:r>
            <a:r>
              <a:rPr lang="ru-RU" b="1" spc="-65" dirty="0" err="1" smtClean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Жылыойский</a:t>
            </a:r>
            <a:r>
              <a:rPr lang="ru-RU" b="1" spc="-65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 район 75,9 на 100 000; </a:t>
            </a:r>
          </a:p>
          <a:p>
            <a:pPr marL="285750" indent="-285750">
              <a:buFontTx/>
              <a:buChar char="-"/>
            </a:pPr>
            <a:r>
              <a:rPr lang="ru-RU" b="1" spc="-120" dirty="0" err="1" smtClean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Махамбетский</a:t>
            </a:r>
            <a:r>
              <a:rPr lang="ru-RU" b="1" spc="-12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 район 67,7%  </a:t>
            </a:r>
            <a:r>
              <a:rPr lang="ru-RU" b="1" spc="-25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на </a:t>
            </a:r>
            <a:r>
              <a:rPr lang="ru-RU" b="1" spc="-135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100 </a:t>
            </a:r>
            <a:r>
              <a:rPr lang="ru-RU" b="1" spc="-135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ru-RU" b="1" spc="-85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000</a:t>
            </a:r>
            <a:r>
              <a:rPr lang="ru-RU" b="1" spc="-3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b="1" spc="-5" dirty="0" err="1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Индерский</a:t>
            </a:r>
            <a:r>
              <a:rPr lang="ru-RU" b="1" spc="-5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 район 58</a:t>
            </a:r>
            <a:r>
              <a:rPr lang="ru-RU" b="1" spc="-145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,9%  </a:t>
            </a:r>
            <a:r>
              <a:rPr lang="ru-RU" b="1" spc="-25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на </a:t>
            </a:r>
            <a:r>
              <a:rPr lang="ru-RU" b="1" spc="-135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100  </a:t>
            </a:r>
            <a:r>
              <a:rPr lang="ru-RU" b="1" spc="-75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000</a:t>
            </a:r>
            <a:r>
              <a:rPr lang="ru-RU" b="1" spc="-30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;</a:t>
            </a:r>
          </a:p>
          <a:p>
            <a:endParaRPr lang="ru-RU" b="1" spc="-30" dirty="0">
              <a:latin typeface="Batang" panose="02030600000101010101" pitchFamily="18" charset="-127"/>
              <a:ea typeface="Batang" panose="02030600000101010101" pitchFamily="18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9519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Batang" panose="02030600000101010101" pitchFamily="18" charset="-127"/>
                <a:ea typeface="Batang" panose="02030600000101010101" pitchFamily="18" charset="-127"/>
              </a:rPr>
              <a:t>KPI</a:t>
            </a:r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</a:rPr>
              <a:t> для мониторинга эффективности деятельности</a:t>
            </a:r>
            <a:endParaRPr lang="ru-RU" sz="28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8312233"/>
              </p:ext>
            </p:extLst>
          </p:nvPr>
        </p:nvGraphicFramePr>
        <p:xfrm>
          <a:off x="323529" y="1268759"/>
          <a:ext cx="8640962" cy="5100252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84693"/>
                <a:gridCol w="4538286"/>
                <a:gridCol w="2128772"/>
                <a:gridCol w="1689211"/>
              </a:tblGrid>
              <a:tr h="48375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индикатора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Пороговое  значение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Данные </a:t>
                      </a:r>
                      <a:endParaRPr lang="ru-RU" sz="1800" b="1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8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2020г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 anchor="ctr">
                    <a:solidFill>
                      <a:schemeClr val="bg1"/>
                    </a:solidFill>
                  </a:tcPr>
                </a:tc>
              </a:tr>
              <a:tr h="22846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Рентабельность активов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kumimoji="0"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</a:tr>
              <a:tr h="21630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Просроченная кредиторская задолженность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</a:tr>
              <a:tr h="43026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Уровень удовлетворенности</a:t>
                      </a:r>
                      <a:r>
                        <a:rPr lang="ru-RU" sz="16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клиентов качеством медицинских услуг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80,2%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</a:tr>
              <a:tr h="21775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Отсутствие</a:t>
                      </a:r>
                      <a:r>
                        <a:rPr lang="ru-RU" sz="16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обоснованных жалоб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</a:tr>
              <a:tr h="43026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Наличие аккредитации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медицинской аккредитации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наличие </a:t>
                      </a:r>
                    </a:p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</a:tr>
              <a:tr h="64422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Соотношение средней заработной платы на 1 ставку врача к средней заработной плате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 экономике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</a:tr>
              <a:tr h="21775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Текучесть производственного персонала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14,2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</a:tr>
              <a:tr h="43026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Уровень удовлетворенности медицинского персонала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</a:tr>
              <a:tr h="43026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Доля сотрудников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прошедших повышение квалификаций, переподготовку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</a:tr>
              <a:tr h="43026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Укомплектованность кадрами: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общая (по всем категориям работников)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</a:tr>
              <a:tr h="3769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Доля независимых членов в наблюдательном совете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377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926894"/>
              </p:ext>
            </p:extLst>
          </p:nvPr>
        </p:nvGraphicFramePr>
        <p:xfrm>
          <a:off x="539553" y="404664"/>
          <a:ext cx="8136903" cy="5578303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432047"/>
                <a:gridCol w="2664296"/>
                <a:gridCol w="1604088"/>
                <a:gridCol w="3436472"/>
              </a:tblGrid>
              <a:tr h="73495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Наличие пакета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типовых корпоративных документов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пакета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</a:tr>
              <a:tr h="73495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Пропускная способность стационара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85,4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</a:tr>
              <a:tr h="1060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en-US" sz="14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клинических специалистов, владеющих английским языком на уровне </a:t>
                      </a:r>
                      <a:r>
                        <a:rPr lang="en-US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Intermediate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 anchor="ctr">
                    <a:solidFill>
                      <a:schemeClr val="bg1"/>
                    </a:solidFill>
                  </a:tcPr>
                </a:tc>
              </a:tr>
              <a:tr h="135748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b="1" i="0" u="none" strike="noStrike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</a:t>
                      </a:r>
                      <a:r>
                        <a:rPr lang="ru-RU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медицинского персонала, владеющих английским языком на уровне </a:t>
                      </a:r>
                      <a:r>
                        <a:rPr lang="en-US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Intermediate</a:t>
                      </a:r>
                      <a:endParaRPr lang="ru-RU" sz="16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t"/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</a:tr>
              <a:tr h="79582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Время ожидания приема к узким специалистам в рамках ГОБМП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 дней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день в день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</a:tr>
              <a:tr h="89494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пролеченных по СЗТ из всеобщего объема ГОБМП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24,8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891" marR="2891" marT="2669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611560" y="6237312"/>
            <a:ext cx="80648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Количество недостигнутых показателей </a:t>
            </a:r>
            <a:r>
              <a:rPr lang="ru-RU" altLang="ru-RU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- </a:t>
            </a:r>
            <a:r>
              <a:rPr lang="ru-RU" altLang="ru-RU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2    </a:t>
            </a:r>
            <a:endParaRPr lang="ru-RU" altLang="ru-RU" b="1" dirty="0">
              <a:latin typeface="Batang" panose="02030600000101010101" pitchFamily="18" charset="-127"/>
              <a:ea typeface="Batang" panose="02030600000101010101" pitchFamily="18" charset="-127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56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20080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Batang" panose="02030600000101010101" pitchFamily="18" charset="-127"/>
                <a:ea typeface="Batang" panose="02030600000101010101" pitchFamily="18" charset="-127"/>
              </a:rPr>
              <a:t>Работа Службы </a:t>
            </a:r>
            <a:r>
              <a:rPr lang="ru-RU" sz="32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внутреннего </a:t>
            </a:r>
            <a:r>
              <a:rPr lang="ru-RU" sz="3200" b="1" dirty="0">
                <a:latin typeface="Batang" panose="02030600000101010101" pitchFamily="18" charset="-127"/>
                <a:ea typeface="Batang" panose="02030600000101010101" pitchFamily="18" charset="-127"/>
              </a:rPr>
              <a:t>аудита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Работает комиссия по службе поддержки пациентов и внутреннего контроля;</a:t>
            </a:r>
          </a:p>
          <a:p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Составлены 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план работы на </a:t>
            </a: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2021 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год, график проведения аудита и его деятельности и утверждены директором;</a:t>
            </a:r>
          </a:p>
          <a:p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Подготовлены 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программа управления рисками и программа повышения качества </a:t>
            </a:r>
            <a:r>
              <a:rPr lang="ru-RU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мед.помощи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;</a:t>
            </a:r>
          </a:p>
          <a:p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За 2020 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год были проверены 2</a:t>
            </a: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0% 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медицинских карт стационарных </a:t>
            </a: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и амбулаторных больных;</a:t>
            </a:r>
          </a:p>
          <a:p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Всего за год со стороны пациентов было 7 жалоб, из них 2 обоснованные жалобы. </a:t>
            </a:r>
            <a:endParaRPr lang="ru-RU" b="1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Было </a:t>
            </a:r>
            <a:r>
              <a:rPr lang="ru-RU" b="1" dirty="0">
                <a:latin typeface="Batang" panose="02030600000101010101" pitchFamily="18" charset="-127"/>
                <a:ea typeface="Batang" panose="02030600000101010101" pitchFamily="18" charset="-127"/>
              </a:rPr>
              <a:t>проведено анкетирование для изучения удовлетворенности пациентов медицинской помощью. По итогам года удовлетворенность пациентов качеством медицинских услуг </a:t>
            </a:r>
            <a:r>
              <a:rPr lang="ru-RU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93%.  </a:t>
            </a:r>
            <a:endParaRPr lang="ru-RU" b="1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62170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440160"/>
          </a:xfrm>
        </p:spPr>
        <p:txBody>
          <a:bodyPr>
            <a:noAutofit/>
          </a:bodyPr>
          <a:lstStyle/>
          <a:p>
            <a:r>
              <a:rPr lang="ru-RU" sz="26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Выполнение мероприятии по </a:t>
            </a:r>
            <a:r>
              <a:rPr lang="ru-RU" sz="2600" b="1" dirty="0">
                <a:latin typeface="Batang" panose="02030600000101010101" pitchFamily="18" charset="-127"/>
                <a:ea typeface="Batang" panose="02030600000101010101" pitchFamily="18" charset="-127"/>
              </a:rPr>
              <a:t>дорожной карте реализации мер по предотвращению дерматовенерологических </a:t>
            </a:r>
            <a:r>
              <a:rPr lang="ru-RU" sz="2600" b="1" dirty="0" err="1" smtClean="0">
                <a:latin typeface="Batang" panose="02030600000101010101" pitchFamily="18" charset="-127"/>
                <a:ea typeface="Batang" panose="02030600000101010101" pitchFamily="18" charset="-127"/>
              </a:rPr>
              <a:t>заболеванийв</a:t>
            </a:r>
            <a:r>
              <a:rPr lang="ru-RU" sz="26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ru-RU" sz="2600" b="1" dirty="0">
                <a:latin typeface="Batang" panose="02030600000101010101" pitchFamily="18" charset="-127"/>
                <a:ea typeface="Batang" panose="02030600000101010101" pitchFamily="18" charset="-127"/>
              </a:rPr>
              <a:t>РК на 2019-2020 годы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717032"/>
            <a:ext cx="8229600" cy="244827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ru-RU" sz="2400" b="1" dirty="0" smtClean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algn="ctr">
              <a:buNone/>
            </a:pPr>
            <a:endParaRPr lang="ru-RU" sz="24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algn="ctr">
              <a:buNone/>
            </a:pPr>
            <a:r>
              <a:rPr lang="ru-RU" sz="24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</a:t>
            </a:r>
          </a:p>
          <a:p>
            <a:pPr lvl="1" algn="ctr">
              <a:buFont typeface="Arial" panose="020B0604020202020204" pitchFamily="34" charset="0"/>
              <a:buChar char="•"/>
            </a:pPr>
            <a:r>
              <a:rPr lang="ru-RU" sz="24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Преподавателями </a:t>
            </a:r>
            <a:r>
              <a:rPr lang="ru-RU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АО «Медицинский университет Астана» и </a:t>
            </a:r>
            <a:r>
              <a:rPr lang="ru-RU" sz="24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КНЦДИЗ, проведены 2 обучающих семинара с выдачей сертификата о повышении </a:t>
            </a:r>
            <a:r>
              <a:rPr lang="ru-RU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квалификаций врачам-</a:t>
            </a:r>
            <a:r>
              <a:rPr lang="ru-RU" sz="2400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дерматовенерологам</a:t>
            </a:r>
            <a:r>
              <a:rPr lang="ru-RU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ru-RU" sz="24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  ОКВД </a:t>
            </a:r>
            <a:r>
              <a:rPr lang="ru-RU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и области</a:t>
            </a:r>
            <a:r>
              <a:rPr lang="ru-RU" sz="24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.</a:t>
            </a:r>
            <a:endParaRPr lang="ru-RU" sz="24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 algn="ctr">
              <a:buFont typeface="Arial" panose="020B0604020202020204" pitchFamily="34" charset="0"/>
              <a:buChar char="•"/>
            </a:pPr>
            <a:endParaRPr lang="ru-RU" sz="24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521858"/>
              </p:ext>
            </p:extLst>
          </p:nvPr>
        </p:nvGraphicFramePr>
        <p:xfrm>
          <a:off x="899592" y="2304128"/>
          <a:ext cx="7488831" cy="2179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6277"/>
                <a:gridCol w="2496277"/>
                <a:gridCol w="2496277"/>
              </a:tblGrid>
              <a:tr h="35382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2019</a:t>
                      </a:r>
                      <a:endParaRPr lang="ru-RU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2020</a:t>
                      </a:r>
                      <a:endParaRPr lang="ru-RU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/>
                </a:tc>
              </a:tr>
              <a:tr h="808135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Проведены лекции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14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12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/>
                </a:tc>
              </a:tr>
              <a:tr h="973022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Прослушали медицинских работников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418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243</a:t>
                      </a:r>
                      <a:endParaRPr lang="ru-RU" sz="2000" b="1" dirty="0">
                        <a:latin typeface="Batang" panose="02030600000101010101" pitchFamily="18" charset="-127"/>
                        <a:ea typeface="Batang" panose="02030600000101010101" pitchFamily="18" charset="-127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5171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</a:rPr>
              <a:t>Обучающие семинары медицинских работников </a:t>
            </a:r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ПМСП по </a:t>
            </a:r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</a:rPr>
              <a:t>профилактике </a:t>
            </a:r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ИППП </a:t>
            </a:r>
            <a:endParaRPr lang="ru-RU" sz="28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pic>
        <p:nvPicPr>
          <p:cNvPr id="2050" name="Picture 2" descr="D:\Мои документы\фото ОКВД\ПМСП-2020\2e30a7c3-092e-4d04-ac1d-ce2dfb1eced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40768"/>
            <a:ext cx="4104456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D:\Мои документы\фото ОКВД\ПМСП-2020\WhatsApp Image 2020-09-25 at 17.42.57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762" y="1340768"/>
            <a:ext cx="4083701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D:\Мои документы\фото ОКВД\ПМСП-2020\WhatsApp Image 2020-11-20 at 10.44.09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77071"/>
            <a:ext cx="4104456" cy="2520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D:\Мои документы\фото ОКВД\ПМСП-2020\WhatsApp Image 2020-11-20 at 10.44.10.jpe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763" y="4077071"/>
            <a:ext cx="4083701" cy="2520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770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altLang="ru-RU" sz="32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/>
            </a:r>
            <a:br>
              <a:rPr lang="ru-RU" altLang="ru-RU" sz="32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altLang="ru-RU" sz="32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Проведение семинаров,                           научно-практических конференций </a:t>
            </a:r>
            <a:br>
              <a:rPr lang="ru-RU" altLang="ru-RU" sz="32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endParaRPr lang="ru-RU" sz="32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pic>
        <p:nvPicPr>
          <p:cNvPr id="3074" name="Picture 2" descr="D:\Мои документы\фото ОКВД\Семинар-2020\WhatsApp Image 2021-01-27 at 15.52.11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3918249"/>
            <a:ext cx="4248472" cy="2823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D:\Мои документы\фото ОКВД\Семинар-2020\WhatsApp Image 2021-01-27 at 15.52.12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918248"/>
            <a:ext cx="4032448" cy="2823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D:\Мои документы\фото ОКВД\WhatsApp Image 2021-02-01 at 12.27.15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109936"/>
            <a:ext cx="4032448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D:\Мои документы\фото ОКВД\WhatsApp Image 2021-02-01 at 12.27.55.jpe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09937"/>
            <a:ext cx="4248472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516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Достигнутые показатели в работе</a:t>
            </a:r>
            <a:endParaRPr lang="ru-RU" sz="28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  <a:buFont typeface="Wingdings 2" pitchFamily="18" charset="2"/>
              <a:buNone/>
            </a:pPr>
            <a:r>
              <a:rPr lang="ru-RU" altLang="ru-RU" sz="19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                КГП </a:t>
            </a:r>
            <a:r>
              <a:rPr lang="ru-RU" altLang="ru-RU" sz="19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на ПХВ «</a:t>
            </a:r>
            <a:r>
              <a:rPr lang="ru-RU" altLang="ru-RU" sz="1900" b="1" dirty="0" err="1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Атырауский</a:t>
            </a:r>
            <a:r>
              <a:rPr lang="ru-RU" altLang="ru-RU" sz="19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 областной </a:t>
            </a:r>
            <a:r>
              <a:rPr lang="ru-RU" altLang="ru-RU" sz="19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кожно-                  </a:t>
            </a:r>
          </a:p>
          <a:p>
            <a:pPr algn="just">
              <a:lnSpc>
                <a:spcPct val="110000"/>
              </a:lnSpc>
              <a:buFont typeface="Wingdings 2" pitchFamily="18" charset="2"/>
              <a:buNone/>
            </a:pPr>
            <a:r>
              <a:rPr lang="ru-RU" altLang="ru-RU" sz="19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 </a:t>
            </a:r>
            <a:r>
              <a:rPr lang="ru-RU" altLang="ru-RU" sz="19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               венерологический </a:t>
            </a:r>
            <a:r>
              <a:rPr lang="ru-RU" altLang="ru-RU" sz="19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диспансер» аккредитован на 3 года </a:t>
            </a:r>
            <a:r>
              <a:rPr lang="ru-RU" altLang="ru-RU" sz="19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и               </a:t>
            </a:r>
          </a:p>
          <a:p>
            <a:pPr algn="just">
              <a:lnSpc>
                <a:spcPct val="110000"/>
              </a:lnSpc>
              <a:buFont typeface="Wingdings 2" pitchFamily="18" charset="2"/>
              <a:buNone/>
            </a:pPr>
            <a:r>
              <a:rPr lang="ru-RU" altLang="ru-RU" sz="19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 </a:t>
            </a:r>
            <a:r>
              <a:rPr lang="ru-RU" altLang="ru-RU" sz="19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               была </a:t>
            </a:r>
            <a:r>
              <a:rPr lang="ru-RU" altLang="ru-RU" sz="19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присвоена </a:t>
            </a:r>
            <a:r>
              <a:rPr lang="ru-RU" altLang="ru-RU" sz="19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вторая  </a:t>
            </a:r>
            <a:r>
              <a:rPr lang="ru-RU" altLang="ru-RU" sz="19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категория.      </a:t>
            </a:r>
          </a:p>
          <a:p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Кадровый штат доукомплектован, </a:t>
            </a:r>
            <a:r>
              <a:rPr lang="ru-RU" sz="2000" b="1" dirty="0" err="1" smtClean="0">
                <a:latin typeface="Batang" panose="02030600000101010101" pitchFamily="18" charset="-127"/>
                <a:ea typeface="Batang" panose="02030600000101010101" pitchFamily="18" charset="-127"/>
              </a:rPr>
              <a:t>категорийность</a:t>
            </a:r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 врачей увеличен с 58,3 % до 66,6%, средних медицинских работников с 33,3% до 64,2%;</a:t>
            </a:r>
          </a:p>
          <a:p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Повышение квалификации сотрудников, как врачей так и среднего  медицинского персонала было проведено согласно плана;</a:t>
            </a:r>
          </a:p>
          <a:p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Лекарственное обеспечение с поставщиками было освоено полностью согласно установленных планов. Кредиторских и дебиторских долгов нет;</a:t>
            </a:r>
          </a:p>
          <a:p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Был приобретен Кислородный концентратор </a:t>
            </a:r>
            <a:r>
              <a:rPr lang="en-US" sz="20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OZ-501TWO, </a:t>
            </a:r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за счет спонсорской помощи; </a:t>
            </a:r>
            <a:endParaRPr lang="ru-RU" sz="20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Во время пандемии врачи, средний и младший персонал были задействованы по борьбе с инфекцией. 1 врач работал в провизорном стационаре, в контактном 2 врача, 2 медицинской сестры, 2 младшего медперсонала.   </a:t>
            </a:r>
          </a:p>
          <a:p>
            <a:endParaRPr lang="ru-RU" sz="18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pic>
        <p:nvPicPr>
          <p:cNvPr id="2050" name="Picture 2" descr="D:\Мои документы\фото ОКВД\WhatsApp Image 2020-08-13 at 13.19.43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8" y="850268"/>
            <a:ext cx="1076745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20325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76672" y="-243408"/>
            <a:ext cx="11017224" cy="2016224"/>
          </a:xfrm>
        </p:spPr>
        <p:txBody>
          <a:bodyPr>
            <a:normAutofit/>
          </a:bodyPr>
          <a:lstStyle/>
          <a:p>
            <a:pPr marL="1804670" marR="513715">
              <a:lnSpc>
                <a:spcPct val="100000"/>
              </a:lnSpc>
              <a:spcBef>
                <a:spcPts val="100"/>
              </a:spcBef>
            </a:pPr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Основные задачи по совершенствованию дерматовенерологической помощи в 2021 году</a:t>
            </a:r>
            <a:endParaRPr lang="ru-RU" sz="28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/>
          </a:bodyPr>
          <a:lstStyle/>
          <a:p>
            <a:pPr lvl="0"/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Обеспечить население </a:t>
            </a:r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качественной, </a:t>
            </a:r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доступной и своевременной медицинской помощью в рамках </a:t>
            </a:r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anose="02020603050405020304" pitchFamily="18" charset="0"/>
              </a:rPr>
              <a:t>ГОБМП и ОСМС;</a:t>
            </a:r>
            <a:endParaRPr lang="ru-RU" sz="2000" b="1" dirty="0">
              <a:latin typeface="Batang" panose="02030600000101010101" pitchFamily="18" charset="-127"/>
              <a:ea typeface="Batang" panose="02030600000101010101" pitchFamily="18" charset="-127"/>
              <a:cs typeface="Times New Roman" panose="02020603050405020304" pitchFamily="18" charset="0"/>
            </a:endParaRPr>
          </a:p>
          <a:p>
            <a:pPr lvl="0"/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Совершенствование непрерывного образования в ходе семинаров, конференций, мастер-классов, для </a:t>
            </a:r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</a:rPr>
              <a:t>соответствия критериям доступности и качества </a:t>
            </a:r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медицинской помощи;</a:t>
            </a:r>
            <a:endParaRPr lang="ru-RU" sz="20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r>
              <a:rPr lang="ru-RU" sz="2000" b="1" kern="5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Снижение </a:t>
            </a:r>
            <a:r>
              <a:rPr lang="ru-RU" sz="2000" b="1" kern="50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заболеваемости по </a:t>
            </a:r>
            <a:r>
              <a:rPr lang="ru-RU" sz="2000" b="1" kern="5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ЗКЗ;</a:t>
            </a:r>
          </a:p>
          <a:p>
            <a:r>
              <a:rPr lang="ru-RU" sz="2000" b="1" kern="5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Усовершенствовать тактику лечения хронических дерматозов, для достижения длительной ремиссии;</a:t>
            </a:r>
          </a:p>
          <a:p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Улучшение </a:t>
            </a:r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преемственности </a:t>
            </a:r>
            <a:r>
              <a:rPr lang="ru-RU" sz="2000" b="1" dirty="0" err="1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дерматовенерологов</a:t>
            </a:r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 с узкими специалистами по передаче информации о больных с БППП и половых </a:t>
            </a:r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контактах, обучение работников ПМСП по профилактике </a:t>
            </a:r>
            <a:r>
              <a:rPr lang="ru-RU" sz="2000" b="1" kern="50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ИППП.</a:t>
            </a:r>
          </a:p>
          <a:p>
            <a:endParaRPr lang="ru-RU" sz="2000" b="1" kern="50" dirty="0">
              <a:latin typeface="Batang" panose="02030600000101010101" pitchFamily="18" charset="-127"/>
              <a:ea typeface="Batang" panose="02030600000101010101" pitchFamily="18" charset="-127"/>
              <a:cs typeface="Times New Roman" pitchFamily="18" charset="0"/>
            </a:endParaRPr>
          </a:p>
          <a:p>
            <a:endParaRPr lang="ru-RU" sz="2000" b="1" kern="50" dirty="0">
              <a:latin typeface="Batang" panose="02030600000101010101" pitchFamily="18" charset="-127"/>
              <a:ea typeface="Batang" panose="02030600000101010101" pitchFamily="18" charset="-127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43862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5400" b="1" dirty="0" smtClean="0">
              <a:solidFill>
                <a:srgbClr val="FF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FF0000"/>
                </a:solidFill>
                <a:latin typeface="Batang" panose="02030600000101010101" pitchFamily="18" charset="-127"/>
                <a:ea typeface="Batang" panose="02030600000101010101" pitchFamily="18" charset="-127"/>
              </a:rPr>
              <a:t>СПАСИБО ЗА ВНИМАНИЕ</a:t>
            </a:r>
            <a:endParaRPr lang="ru-RU" sz="5400" b="1" dirty="0">
              <a:solidFill>
                <a:srgbClr val="FF0000"/>
              </a:solidFill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45243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8012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/>
            </a:r>
            <a:b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2800" b="1" dirty="0" err="1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Кадровыйсостав</a:t>
            </a:r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 врачей-</a:t>
            </a:r>
            <a:r>
              <a:rPr lang="ru-RU" sz="2800" b="1" dirty="0" err="1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дерматовенерологов</a:t>
            </a:r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 </a:t>
            </a:r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по области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endParaRPr lang="ru-RU" sz="2800" b="1" dirty="0"/>
          </a:p>
        </p:txBody>
      </p:sp>
      <p:graphicFrame>
        <p:nvGraphicFramePr>
          <p:cNvPr id="4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318190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50517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Показатели </a:t>
            </a:r>
            <a:r>
              <a:rPr lang="ru-RU" sz="2800" b="1" dirty="0" err="1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категорированности</a:t>
            </a:r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 врачей – </a:t>
            </a:r>
            <a:r>
              <a:rPr lang="ru-RU" sz="2800" b="1" dirty="0" err="1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дерматовенерологов</a:t>
            </a:r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 и средних </a:t>
            </a:r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медработников ОКВД.</a:t>
            </a:r>
            <a:endParaRPr lang="ru-RU" sz="28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0411473"/>
              </p:ext>
            </p:extLst>
          </p:nvPr>
        </p:nvGraphicFramePr>
        <p:xfrm>
          <a:off x="396874" y="1916832"/>
          <a:ext cx="4031109" cy="2880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" name="Лист" r:id="rId3" imgW="4391128" imgH="2800291" progId="Excel.Sheet.8">
                  <p:embed/>
                </p:oleObj>
              </mc:Choice>
              <mc:Fallback>
                <p:oleObj name="Лист" r:id="rId3" imgW="4391128" imgH="2800291" progId="Excel.Sheet.8">
                  <p:embed/>
                  <p:pic>
                    <p:nvPicPr>
                      <p:cNvPr id="0" name="Содержимое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4" y="1916832"/>
                        <a:ext cx="4031109" cy="28803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6126970"/>
              </p:ext>
            </p:extLst>
          </p:nvPr>
        </p:nvGraphicFramePr>
        <p:xfrm>
          <a:off x="4593259" y="1916832"/>
          <a:ext cx="4138612" cy="2880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9" name="Лист" r:id="rId5" imgW="3390997" imgH="2448028" progId="Excel.Sheet.8">
                  <p:embed/>
                </p:oleObj>
              </mc:Choice>
              <mc:Fallback>
                <p:oleObj name="Лист" r:id="rId5" imgW="3390997" imgH="2448028" progId="Excel.Sheet.8">
                  <p:embed/>
                  <p:pic>
                    <p:nvPicPr>
                      <p:cNvPr id="0" name="Диаграмма 6"/>
                      <p:cNvPicPr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3259" y="1916832"/>
                        <a:ext cx="4138612" cy="28803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67544" y="5229200"/>
            <a:ext cx="82809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 fontAlgn="auto">
              <a:spcBef>
                <a:spcPct val="20000"/>
              </a:spcBef>
              <a:spcAft>
                <a:spcPts val="0"/>
              </a:spcAft>
            </a:pPr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Всего квалификационную категорию имеют </a:t>
            </a:r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61,5% </a:t>
            </a:r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врачей (из них </a:t>
            </a:r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высшую-5, вторую-2, первую-1) </a:t>
            </a:r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и </a:t>
            </a:r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64,2% </a:t>
            </a:r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СМР (из них </a:t>
            </a:r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высшую-16</a:t>
            </a:r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, </a:t>
            </a:r>
            <a:r>
              <a:rPr lang="ru-RU" sz="20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первую-1, </a:t>
            </a:r>
            <a:r>
              <a:rPr lang="ru-RU" sz="20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вторую-1).</a:t>
            </a:r>
            <a:endParaRPr lang="ru-RU" sz="20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87288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Оснащенность  материально-техническим оборудованием </a:t>
            </a:r>
            <a:r>
              <a:rPr lang="ru-RU" sz="2800" b="1" dirty="0" smtClean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на 01.01.2021г</a:t>
            </a:r>
            <a:r>
              <a:rPr lang="ru-RU" sz="2800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.</a:t>
            </a:r>
            <a:br>
              <a:rPr lang="ru-RU" sz="2800" b="1" dirty="0">
                <a:solidFill>
                  <a:srgbClr val="002060"/>
                </a:solidFill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endParaRPr lang="ru-RU" sz="28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526761"/>
              </p:ext>
            </p:extLst>
          </p:nvPr>
        </p:nvGraphicFramePr>
        <p:xfrm>
          <a:off x="179512" y="1412777"/>
          <a:ext cx="8786847" cy="4887697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18504"/>
                <a:gridCol w="2975384"/>
                <a:gridCol w="2560214"/>
                <a:gridCol w="2732745"/>
              </a:tblGrid>
              <a:tr h="10895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№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Потребность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9060" marR="99060" horzOverflow="overflow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Оснащенность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(в </a:t>
                      </a: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%)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9060" marR="99060" horzOverflow="overflow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Состояние (физический износ %)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9060" marR="99060" horzOverflow="overflow"/>
                </a:tc>
              </a:tr>
              <a:tr h="7066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1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Медицинское оборудование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9060" marR="99060" horzOverflow="overflow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 fontAlgn="b"/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100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l" fontAlgn="b"/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            60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7066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2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Немедицинское оборудование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9060" marR="99060" horzOverflow="overflow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 fontAlgn="b"/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100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l" fontAlgn="b"/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            85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7800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3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Обеспеченность автотранспортом</a:t>
                      </a:r>
                      <a:endParaRPr kumimoji="0" lang="ru-RU" sz="1600" b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9060" marR="99060" horzOverflow="overflow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 fontAlgn="b"/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100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l" fontAlgn="b"/>
                      <a:r>
                        <a:rPr lang="ru-RU" sz="1600" b="1" u="none" strike="noStrike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</a:rPr>
                        <a:t>             60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51595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3.1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Автомобиль </a:t>
                      </a:r>
                      <a:r>
                        <a:rPr kumimoji="0" lang="en-US" sz="16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Ssang</a:t>
                      </a: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 Yong </a:t>
                      </a: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приобретен 13.12.2013г.</a:t>
                      </a:r>
                    </a:p>
                  </a:txBody>
                  <a:tcPr marL="99060" marR="99060" horzOverflow="overflow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Полностью амортизировано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102572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3.2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Автомобиль </a:t>
                      </a:r>
                      <a:r>
                        <a:rPr kumimoji="0" lang="en-US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Lada </a:t>
                      </a:r>
                      <a:r>
                        <a:rPr kumimoji="0" lang="en-US" sz="16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Largus</a:t>
                      </a:r>
                      <a:endParaRPr kumimoji="0" lang="ru-RU" sz="1600" b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9060" marR="99060" horzOverflow="overflow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48,3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9938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Источники финансирования</a:t>
            </a:r>
            <a:endParaRPr lang="ru-RU" sz="28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graphicFrame>
        <p:nvGraphicFramePr>
          <p:cNvPr id="6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995056"/>
              </p:ext>
            </p:extLst>
          </p:nvPr>
        </p:nvGraphicFramePr>
        <p:xfrm>
          <a:off x="251520" y="980727"/>
          <a:ext cx="8606221" cy="5369683"/>
        </p:xfrm>
        <a:graphic>
          <a:graphicData uri="http://schemas.openxmlformats.org/drawingml/2006/table">
            <a:tbl>
              <a:tblPr firstRow="1" bandRow="1"/>
              <a:tblGrid>
                <a:gridCol w="1912333"/>
                <a:gridCol w="1832083"/>
                <a:gridCol w="2060883"/>
                <a:gridCol w="1775739"/>
                <a:gridCol w="1025183"/>
              </a:tblGrid>
              <a:tr h="4271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Программа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12700" cmpd="sng">
                      <a:solidFill>
                        <a:srgbClr val="F0A22E"/>
                      </a:solidFill>
                    </a:lnT>
                    <a:lnB w="254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2019 год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12700" cmpd="sng">
                      <a:solidFill>
                        <a:srgbClr val="F0A22E"/>
                      </a:solidFill>
                    </a:lnT>
                    <a:lnB w="254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2020 год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12700" cmpd="sng">
                      <a:solidFill>
                        <a:srgbClr val="F0A22E"/>
                      </a:solidFill>
                    </a:lnT>
                    <a:lnB w="254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Динамика (+)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12700" cmpd="sng">
                      <a:solidFill>
                        <a:srgbClr val="F0A22E"/>
                      </a:solidFill>
                    </a:lnT>
                    <a:lnB w="254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%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12700" cmpd="sng">
                      <a:solidFill>
                        <a:srgbClr val="F0A22E"/>
                      </a:solidFill>
                    </a:lnT>
                    <a:lnB w="254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777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Стационарная и </a:t>
                      </a:r>
                      <a:r>
                        <a:rPr lang="ru-RU" sz="1600" b="1" dirty="0" err="1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стационарозамещающая</a:t>
                      </a:r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 помощь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25400" cmpd="sng">
                      <a:solidFill>
                        <a:srgbClr val="F0A22E"/>
                      </a:solidFill>
                    </a:lnT>
                    <a:lnB w="127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НАО</a:t>
                      </a:r>
                      <a:r>
                        <a:rPr lang="ru-RU" sz="16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 ФСМС</a:t>
                      </a:r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93</a:t>
                      </a:r>
                      <a:r>
                        <a:rPr lang="ru-RU" sz="16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 939 959,00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25400" cmpd="sng">
                      <a:solidFill>
                        <a:srgbClr val="F0A22E"/>
                      </a:solidFill>
                    </a:lnT>
                    <a:lnB w="127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НАО</a:t>
                      </a:r>
                      <a:r>
                        <a:rPr lang="ru-RU" sz="16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 ФСМС</a:t>
                      </a:r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99 307</a:t>
                      </a:r>
                      <a:r>
                        <a:rPr lang="ru-RU" sz="16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 853,95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В том числе ОСМС 89 118 682,44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ГОБМП 10 189 171,51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25400" cmpd="sng">
                      <a:solidFill>
                        <a:srgbClr val="F0A22E"/>
                      </a:solidFill>
                    </a:lnT>
                    <a:lnB w="127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endParaRPr lang="ru-RU" sz="1600" b="1" dirty="0" smtClean="0">
                        <a:solidFill>
                          <a:schemeClr val="accent4">
                            <a:lumMod val="50000"/>
                          </a:schemeClr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+ 5</a:t>
                      </a:r>
                      <a:r>
                        <a:rPr lang="ru-RU" sz="16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 367</a:t>
                      </a:r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 894,95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25400" cmpd="sng">
                      <a:solidFill>
                        <a:srgbClr val="F0A22E"/>
                      </a:solidFill>
                    </a:lnT>
                    <a:lnB w="127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106%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25400" cmpd="sng">
                      <a:solidFill>
                        <a:srgbClr val="F0A22E"/>
                      </a:solidFill>
                    </a:lnT>
                    <a:lnB w="127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alpha val="20000"/>
                      </a:srgbClr>
                    </a:solidFill>
                  </a:tcPr>
                </a:tc>
              </a:tr>
              <a:tr h="17777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КДУ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12700" cmpd="sng">
                      <a:solidFill>
                        <a:srgbClr val="F0A22E"/>
                      </a:solidFill>
                    </a:lnT>
                    <a:lnB w="127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НАО</a:t>
                      </a:r>
                      <a:r>
                        <a:rPr lang="ru-RU" sz="16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 ФСМС</a:t>
                      </a:r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55 353 671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12700" cmpd="sng">
                      <a:solidFill>
                        <a:srgbClr val="F0A22E"/>
                      </a:solidFill>
                    </a:lnT>
                    <a:lnB w="127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НАО</a:t>
                      </a:r>
                      <a:r>
                        <a:rPr lang="ru-RU" sz="16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 ФСМС</a:t>
                      </a:r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62</a:t>
                      </a:r>
                      <a:r>
                        <a:rPr lang="ru-RU" sz="16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 538</a:t>
                      </a:r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 134,19</a:t>
                      </a:r>
                    </a:p>
                    <a:p>
                      <a:pPr algn="ctr"/>
                      <a:r>
                        <a:rPr lang="ru-RU" sz="16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В том числе ОСМС  57 824 038,92</a:t>
                      </a:r>
                    </a:p>
                    <a:p>
                      <a:pPr algn="ctr"/>
                      <a:r>
                        <a:rPr lang="ru-RU" sz="16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ГОБМП 4 714 095,27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12700" cmpd="sng">
                      <a:solidFill>
                        <a:srgbClr val="F0A22E"/>
                      </a:solidFill>
                    </a:lnT>
                    <a:lnB w="127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+ 7 184 463,19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12700" cmpd="sng">
                      <a:solidFill>
                        <a:srgbClr val="F0A22E"/>
                      </a:solidFill>
                    </a:lnT>
                    <a:lnB w="127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113%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12700" cmpd="sng">
                      <a:solidFill>
                        <a:srgbClr val="F0A22E"/>
                      </a:solidFill>
                    </a:lnT>
                    <a:lnB w="127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170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Платные</a:t>
                      </a:r>
                      <a:r>
                        <a:rPr lang="ru-RU" sz="16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 услуги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12700" cmpd="sng">
                      <a:solidFill>
                        <a:srgbClr val="F0A22E"/>
                      </a:solidFill>
                    </a:lnT>
                    <a:lnB w="127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58 327 </a:t>
                      </a:r>
                      <a:r>
                        <a:rPr lang="ru-RU" sz="1600" b="1" baseline="0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000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12700" cmpd="sng">
                      <a:solidFill>
                        <a:srgbClr val="F0A22E"/>
                      </a:solidFill>
                    </a:lnT>
                    <a:lnB w="127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29 147 598,00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12700" cmpd="sng">
                      <a:solidFill>
                        <a:srgbClr val="F0A22E"/>
                      </a:solidFill>
                    </a:lnT>
                    <a:lnB w="127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- 29 179 402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12700" cmpd="sng">
                      <a:solidFill>
                        <a:srgbClr val="F0A22E"/>
                      </a:solidFill>
                    </a:lnT>
                    <a:lnB w="127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- 0%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12700" cmpd="sng">
                      <a:solidFill>
                        <a:srgbClr val="F0A22E"/>
                      </a:solidFill>
                    </a:lnT>
                    <a:lnB w="127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alpha val="20000"/>
                      </a:srgbClr>
                    </a:solidFill>
                  </a:tcPr>
                </a:tc>
              </a:tr>
              <a:tr h="8542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Итого: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12700" cmpd="sng">
                      <a:solidFill>
                        <a:srgbClr val="F0A22E"/>
                      </a:solidFill>
                    </a:lnT>
                    <a:lnB w="127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207 620 630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12700" cmpd="sng">
                      <a:solidFill>
                        <a:srgbClr val="F0A22E"/>
                      </a:solidFill>
                    </a:lnT>
                    <a:lnB w="127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190 993 586,14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12700" cmpd="sng">
                      <a:solidFill>
                        <a:srgbClr val="F0A22E"/>
                      </a:solidFill>
                    </a:lnT>
                    <a:lnB w="127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16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-16 627 043,86</a:t>
                      </a:r>
                      <a:endParaRPr lang="ru-RU" sz="1600" b="1" dirty="0">
                        <a:solidFill>
                          <a:schemeClr val="accent4">
                            <a:lumMod val="50000"/>
                          </a:schemeClr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12700" cmpd="sng">
                      <a:solidFill>
                        <a:srgbClr val="F0A22E"/>
                      </a:solidFill>
                    </a:lnT>
                    <a:lnB w="127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92%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rgbClr val="F0A22E"/>
                      </a:solidFill>
                    </a:lnL>
                    <a:lnR w="12700" cmpd="sng">
                      <a:solidFill>
                        <a:srgbClr val="F0A22E"/>
                      </a:solidFill>
                    </a:lnR>
                    <a:lnT w="12700" cmpd="sng">
                      <a:solidFill>
                        <a:srgbClr val="F0A22E"/>
                      </a:solidFill>
                    </a:lnT>
                    <a:lnB w="12700" cmpd="sng">
                      <a:solidFill>
                        <a:srgbClr val="F0A22E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4304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Из платных услуг</a:t>
            </a:r>
            <a:endParaRPr lang="ru-RU" sz="2800" b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143551"/>
              </p:ext>
            </p:extLst>
          </p:nvPr>
        </p:nvGraphicFramePr>
        <p:xfrm>
          <a:off x="251520" y="1458782"/>
          <a:ext cx="8789724" cy="5412863"/>
        </p:xfrm>
        <a:graphic>
          <a:graphicData uri="http://schemas.openxmlformats.org/drawingml/2006/table">
            <a:tbl>
              <a:tblPr firstRow="1" bandRow="1"/>
              <a:tblGrid>
                <a:gridCol w="2808312"/>
                <a:gridCol w="2160240"/>
                <a:gridCol w="2016224"/>
                <a:gridCol w="1804948"/>
              </a:tblGrid>
              <a:tr h="4059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9pPr>
                    </a:lstStyle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2019г.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2020г.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Динамика (%)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/>
                    </a:solidFill>
                  </a:tcPr>
                </a:tc>
              </a:tr>
              <a:tr h="6129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58 327 782,0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29 147 598,0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50%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</a:tr>
              <a:tr h="7143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Заработная плата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34 282 719,76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22 202 874,83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64,8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20000"/>
                      </a:srgbClr>
                    </a:solidFill>
                  </a:tcPr>
                </a:tc>
              </a:tr>
              <a:tr h="7909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6 655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320,19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4 146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337,54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62,3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</a:tr>
              <a:tr h="8431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Командировочные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расходы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1 102 530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20000"/>
                      </a:srgbClr>
                    </a:solidFill>
                  </a:tcPr>
                </a:tc>
              </a:tr>
              <a:tr h="84313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Приобретение материалов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4 297 089,20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3 568 165,30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83,0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40000"/>
                      </a:srgbClr>
                    </a:solidFill>
                  </a:tcPr>
                </a:tc>
              </a:tr>
              <a:tr h="9072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Прочие расходы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51 334 708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33 545 204,26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65,3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A22E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5623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Обеспеченность лекарственными средствами и изделиями медицинского назначения ОКВД</a:t>
            </a:r>
            <a:endParaRPr lang="ru-RU" sz="28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graphicFrame>
        <p:nvGraphicFramePr>
          <p:cNvPr id="4" name="Group 16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310092"/>
              </p:ext>
            </p:extLst>
          </p:nvPr>
        </p:nvGraphicFramePr>
        <p:xfrm>
          <a:off x="416496" y="1844824"/>
          <a:ext cx="8187952" cy="3802839"/>
        </p:xfrm>
        <a:graphic>
          <a:graphicData uri="http://schemas.openxmlformats.org/drawingml/2006/table">
            <a:tbl>
              <a:tblPr/>
              <a:tblGrid>
                <a:gridCol w="1681968"/>
                <a:gridCol w="2018362"/>
                <a:gridCol w="1175254"/>
                <a:gridCol w="1584176"/>
                <a:gridCol w="1728192"/>
              </a:tblGrid>
              <a:tr h="1145735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Год</a:t>
                      </a:r>
                    </a:p>
                  </a:txBody>
                  <a:tcPr marL="99060" marR="99060" horzOverflow="overflow">
                    <a:lnL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>
                        <a:alpha val="50000"/>
                      </a:srgb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Остатки медикаментов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>
                        <a:alpha val="5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Выделено фин.средств на приобретение ЛС по госзаказу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Остатки медикаментов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20 508 544,79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58B80">
                        <a:lumMod val="60000"/>
                        <a:lumOff val="40000"/>
                      </a:srgbClr>
                    </a:solidFill>
                  </a:tcPr>
                </a:tc>
              </a:tr>
              <a:tr h="7185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всего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 т.ч. по СК фармации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>
                        <a:alpha val="5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823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На 01.01.2021г.</a:t>
                      </a:r>
                    </a:p>
                  </a:txBody>
                  <a:tcPr marL="99060" marR="99060" horzOverflow="overflow">
                    <a:lnL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РБ 4 675 105,71</a:t>
                      </a:r>
                    </a:p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МБ</a:t>
                      </a:r>
                      <a:r>
                        <a:rPr lang="ru-RU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15 503 576,15</a:t>
                      </a:r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ВБ 374 790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A22E">
                        <a:lumMod val="20000"/>
                        <a:lumOff val="8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  <a:tr h="7823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 01.01.2020г.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9060" marR="99060" horzOverflow="overflow">
                    <a:lnL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РБ 3 871 226,08</a:t>
                      </a:r>
                    </a:p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МБ 51 129</a:t>
                      </a:r>
                      <a:r>
                        <a:rPr lang="ru-RU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981</a:t>
                      </a:r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ВБ 201 356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/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55 202 563,08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58B80">
                        <a:lumMod val="60000"/>
                        <a:lumOff val="4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8311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1440160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/>
            </a:r>
            <a:br>
              <a:rPr lang="ru-RU" sz="31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/>
            </a:r>
            <a:b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31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ОСНОВНЫЕ </a:t>
            </a:r>
            <a: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ПОКАЗАТЕЛИ РАБОТЫ КРУГЛОСУТОЧНОГО СТАЦИОНАРА </a:t>
            </a:r>
            <a:b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</a:br>
            <a: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за </a:t>
            </a:r>
            <a:r>
              <a:rPr lang="ru-RU" sz="3100" b="1" dirty="0" smtClean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2019-2020гг</a:t>
            </a:r>
            <a:r>
              <a:rPr lang="ru-RU" sz="3100" b="1" dirty="0">
                <a:latin typeface="Batang" panose="02030600000101010101" pitchFamily="18" charset="-127"/>
                <a:ea typeface="Batang" panose="02030600000101010101" pitchFamily="18" charset="-127"/>
                <a:cs typeface="Times New Roman" pitchFamily="18" charset="0"/>
              </a:rPr>
              <a:t>.</a:t>
            </a:r>
            <a:r>
              <a:rPr 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0924781"/>
              </p:ext>
            </p:extLst>
          </p:nvPr>
        </p:nvGraphicFramePr>
        <p:xfrm>
          <a:off x="457200" y="1773239"/>
          <a:ext cx="8291265" cy="4911282"/>
        </p:xfrm>
        <a:graphic>
          <a:graphicData uri="http://schemas.openxmlformats.org/drawingml/2006/table">
            <a:tbl>
              <a:tblPr/>
              <a:tblGrid>
                <a:gridCol w="4546848"/>
                <a:gridCol w="1224136"/>
                <a:gridCol w="1224136"/>
                <a:gridCol w="1296145"/>
              </a:tblGrid>
              <a:tr h="6658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  Показатели</a:t>
                      </a:r>
                    </a:p>
                  </a:txBody>
                  <a:tcPr marL="36500" marR="365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за 2019г.</a:t>
                      </a:r>
                    </a:p>
                  </a:txBody>
                  <a:tcPr marL="36500" marR="365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за 2020г.</a:t>
                      </a:r>
                    </a:p>
                  </a:txBody>
                  <a:tcPr marL="36500" marR="365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Динамика (+-)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36500" marR="365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548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Количество коек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36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36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-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48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Госпитализация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плановая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908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836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-72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3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Работа койки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327,3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273,5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-53,8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918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Оборот койки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25,2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23,2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-2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880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Средняя длительность пребывания больного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12,9 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11,7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-1,2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14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Повторное поступление в течение месяца по поводу одного и того же заболевания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0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7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Показатель внутрибольничной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инфекции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0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487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Отказы в госпитализации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Batang" panose="02030600000101010101" pitchFamily="18" charset="-127"/>
                          <a:ea typeface="Batang" panose="02030600000101010101" pitchFamily="18" charset="-127"/>
                          <a:cs typeface="Times New Roman" pitchFamily="18" charset="0"/>
                        </a:rPr>
                        <a:t>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Batang" panose="02030600000101010101" pitchFamily="18" charset="-127"/>
                        <a:ea typeface="Batang" panose="02030600000101010101" pitchFamily="18" charset="-127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73598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20058806</TotalTime>
  <Words>1510</Words>
  <Application>Microsoft Office PowerPoint</Application>
  <PresentationFormat>Экран (4:3)</PresentationFormat>
  <Paragraphs>415</Paragraphs>
  <Slides>29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29</vt:i4>
      </vt:variant>
    </vt:vector>
  </HeadingPairs>
  <TitlesOfParts>
    <vt:vector size="32" baseType="lpstr">
      <vt:lpstr>Тема Office</vt:lpstr>
      <vt:lpstr>Лист</vt:lpstr>
      <vt:lpstr>Microsoft Excel 97-2003 Worksheet</vt:lpstr>
      <vt:lpstr>Отчет о деятельности дерматовенерологической службы на территории Атырауской области  за 2020 год </vt:lpstr>
      <vt:lpstr> Структура и коечная сеть кожно- венерологической службы  Атырауской области на 01.01.2021г. </vt:lpstr>
      <vt:lpstr> Кадровыйсостав врачей-дерматовенерологов по области </vt:lpstr>
      <vt:lpstr>Показатели категорированности врачей – дерматовенерологов и средних медработников ОКВД.</vt:lpstr>
      <vt:lpstr>Оснащенность  материально-техническим оборудованием на 01.01.2021г. </vt:lpstr>
      <vt:lpstr>Источники финансирования</vt:lpstr>
      <vt:lpstr>Из платных услуг</vt:lpstr>
      <vt:lpstr>Обеспеченность лекарственными средствами и изделиями медицинского назначения ОКВД</vt:lpstr>
      <vt:lpstr>  ОСНОВНЫЕ ПОКАЗАТЕЛИ РАБОТЫ КРУГЛОСУТОЧНОГО СТАЦИОНАРА  за 2019-2020гг. </vt:lpstr>
      <vt:lpstr>  ОСНОВНЫЕ ПОКАЗАТЕЛИ РАБОТЫ  ДНЕВНОГО СТАЦИОНАРА  за 2019-2020 гг. </vt:lpstr>
      <vt:lpstr> Показатели работы диспансерного отделения ОКВД за 2019-2020гг. </vt:lpstr>
      <vt:lpstr> Показатель заболеваемости болезнями кожи и подкожной клетчатки за 2019-2020гг. (на 100 000 населения) </vt:lpstr>
      <vt:lpstr> Заболеваемость  ИППП,  дерматомикозами и чесоткой  по области за 2019-2020гг. (на 100 000 населения) </vt:lpstr>
      <vt:lpstr> Заболеваемость ИППП и ЗКЗ по области   в разрезе нозологийза 2019-2020гг. (на 100 000 населения) </vt:lpstr>
      <vt:lpstr>Рост  заболеваемости сифилисом  по районам Атырауской области  за 2019-2020гг. (на 100 000 населения) </vt:lpstr>
      <vt:lpstr>Заболеваемость врожденным сифилисом</vt:lpstr>
      <vt:lpstr>Рост  заболеваемости гонореей по районам Атырауской области за 2019-2020гг.  (на 100 000 населения)</vt:lpstr>
      <vt:lpstr> Рост заболеваемости трихомониазом по районам Атырауской области  за 2019- 2020гг. (на 100 000 населения)</vt:lpstr>
      <vt:lpstr>Презентация PowerPoint</vt:lpstr>
      <vt:lpstr>Рост  заболеваемости дерматомикозами по районам Атырауской области  за 2019- 2020гг. (на 100 000 населения)</vt:lpstr>
      <vt:lpstr>KPI для мониторинга эффективности деятельности</vt:lpstr>
      <vt:lpstr>Презентация PowerPoint</vt:lpstr>
      <vt:lpstr>Работа Службы внутреннего аудита </vt:lpstr>
      <vt:lpstr>Выполнение мероприятии по дорожной карте реализации мер по предотвращению дерматовенерологических заболеванийв РК на 2019-2020 годы</vt:lpstr>
      <vt:lpstr>Обучающие семинары медицинских работников ПМСП по профилактике ИППП </vt:lpstr>
      <vt:lpstr> Проведение семинаров,                           научно-практических конференций  </vt:lpstr>
      <vt:lpstr>Достигнутые показатели в работе</vt:lpstr>
      <vt:lpstr>Основные задачи по совершенствованию дерматовенерологической помощи в 2021 году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Aizada</dc:creator>
  <cp:lastModifiedBy>Orgotdel</cp:lastModifiedBy>
  <cp:revision>81</cp:revision>
  <cp:lastPrinted>2021-02-15T06:05:31Z</cp:lastPrinted>
  <dcterms:created xsi:type="dcterms:W3CDTF">2021-01-14T05:00:14Z</dcterms:created>
  <dcterms:modified xsi:type="dcterms:W3CDTF">2021-02-18T10:21:19Z</dcterms:modified>
</cp:coreProperties>
</file>